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44"/>
  </p:notesMasterIdLst>
  <p:sldIdLst>
    <p:sldId id="256" r:id="rId2"/>
    <p:sldId id="258" r:id="rId3"/>
    <p:sldId id="259" r:id="rId4"/>
    <p:sldId id="289" r:id="rId5"/>
    <p:sldId id="276" r:id="rId6"/>
    <p:sldId id="297" r:id="rId7"/>
    <p:sldId id="278" r:id="rId8"/>
    <p:sldId id="279" r:id="rId9"/>
    <p:sldId id="300" r:id="rId10"/>
    <p:sldId id="302" r:id="rId11"/>
    <p:sldId id="303" r:id="rId12"/>
    <p:sldId id="288" r:id="rId13"/>
    <p:sldId id="298" r:id="rId14"/>
    <p:sldId id="312" r:id="rId15"/>
    <p:sldId id="290" r:id="rId16"/>
    <p:sldId id="280" r:id="rId17"/>
    <p:sldId id="299" r:id="rId18"/>
    <p:sldId id="282" r:id="rId19"/>
    <p:sldId id="283" r:id="rId20"/>
    <p:sldId id="284" r:id="rId21"/>
    <p:sldId id="285" r:id="rId22"/>
    <p:sldId id="292" r:id="rId23"/>
    <p:sldId id="293" r:id="rId24"/>
    <p:sldId id="291" r:id="rId25"/>
    <p:sldId id="294" r:id="rId26"/>
    <p:sldId id="296" r:id="rId27"/>
    <p:sldId id="313" r:id="rId28"/>
    <p:sldId id="314" r:id="rId29"/>
    <p:sldId id="318" r:id="rId30"/>
    <p:sldId id="319" r:id="rId31"/>
    <p:sldId id="316" r:id="rId32"/>
    <p:sldId id="286" r:id="rId33"/>
    <p:sldId id="287" r:id="rId34"/>
    <p:sldId id="308" r:id="rId35"/>
    <p:sldId id="309" r:id="rId36"/>
    <p:sldId id="304" r:id="rId37"/>
    <p:sldId id="305" r:id="rId38"/>
    <p:sldId id="306" r:id="rId39"/>
    <p:sldId id="307" r:id="rId40"/>
    <p:sldId id="310" r:id="rId41"/>
    <p:sldId id="317" r:id="rId42"/>
    <p:sldId id="311"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82088" autoAdjust="0"/>
  </p:normalViewPr>
  <p:slideViewPr>
    <p:cSldViewPr snapToGrid="0">
      <p:cViewPr varScale="1">
        <p:scale>
          <a:sx n="81" d="100"/>
          <a:sy n="81" d="100"/>
        </p:scale>
        <p:origin x="1101" y="51"/>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412EA3-9DA7-44A2-9752-5908977F5C26}"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72695B60-226A-45FA-9B0C-D8D17C57137A}">
      <dgm:prSet phldrT="[Text]" custT="1"/>
      <dgm:spPr/>
      <dgm:t>
        <a:bodyPr/>
        <a:lstStyle/>
        <a:p>
          <a:pPr rtl="1"/>
          <a:r>
            <a:rPr lang="fa-IR" sz="2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۱</a:t>
          </a:r>
          <a:r>
            <a:rPr lang="fa-IR" sz="2400" b="1" dirty="0">
              <a:solidFill>
                <a:schemeClr val="tx1"/>
              </a:solidFill>
              <a:effectLst/>
              <a:latin typeface="Calibri" panose="020F0502020204030204" pitchFamily="34" charset="0"/>
              <a:ea typeface="Times New Roman" panose="02020603050405020304" pitchFamily="18" charset="0"/>
              <a:cs typeface="B Nazanin" panose="00000400000000000000" pitchFamily="2" charset="-78"/>
            </a:rPr>
            <a:t>. داده خام را جمع‌آوری می‌کنیم (مثلاً عکس، متن، سیگنال).</a:t>
          </a:r>
          <a:endParaRPr lang="en-US" sz="2400" b="1" dirty="0">
            <a:solidFill>
              <a:schemeClr val="tx1"/>
            </a:solidFill>
          </a:endParaRPr>
        </a:p>
      </dgm:t>
    </dgm:pt>
    <dgm:pt modelId="{DD043C56-0F36-407E-BC61-735E1FC2410F}" type="parTrans" cxnId="{9168866F-B48F-4FAA-9AB0-05700BF6687B}">
      <dgm:prSet/>
      <dgm:spPr/>
      <dgm:t>
        <a:bodyPr/>
        <a:lstStyle/>
        <a:p>
          <a:endParaRPr lang="en-US" b="1"/>
        </a:p>
      </dgm:t>
    </dgm:pt>
    <dgm:pt modelId="{BD0F4650-C0C0-4BAB-A52B-F5637AC705D3}" type="sibTrans" cxnId="{9168866F-B48F-4FAA-9AB0-05700BF6687B}">
      <dgm:prSet/>
      <dgm:spPr/>
      <dgm:t>
        <a:bodyPr/>
        <a:lstStyle/>
        <a:p>
          <a:endParaRPr lang="en-US" b="1"/>
        </a:p>
      </dgm:t>
    </dgm:pt>
    <dgm:pt modelId="{9E7EA6D6-151D-434F-AE93-B9ADC75220B6}">
      <dgm:prSet custT="1"/>
      <dgm:spPr/>
      <dgm:t>
        <a:bodyPr/>
        <a:lstStyle/>
        <a:p>
          <a:pPr rtl="1"/>
          <a:r>
            <a:rPr lang="fa-IR" sz="2400" b="1" dirty="0">
              <a:solidFill>
                <a:schemeClr val="tx1"/>
              </a:solidFill>
              <a:effectLst/>
              <a:latin typeface="Calibri" panose="020F0502020204030204" pitchFamily="34" charset="0"/>
              <a:ea typeface="Times New Roman" panose="02020603050405020304" pitchFamily="18" charset="0"/>
              <a:cs typeface="B Nazanin" panose="00000400000000000000" pitchFamily="2" charset="-78"/>
            </a:rPr>
            <a:t>۲.آن را به ویژگی‌های عددی تبدیل می‌کنیم.</a:t>
          </a:r>
          <a:endParaRPr lang="en-US" sz="24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dgm:t>
    </dgm:pt>
    <dgm:pt modelId="{A09DCD62-5AB9-4E5D-97E6-3CAB7CC6BD83}" type="parTrans" cxnId="{B0DD2D79-D68C-4879-80CC-CB015AB35736}">
      <dgm:prSet/>
      <dgm:spPr/>
      <dgm:t>
        <a:bodyPr/>
        <a:lstStyle/>
        <a:p>
          <a:endParaRPr lang="en-US" b="1"/>
        </a:p>
      </dgm:t>
    </dgm:pt>
    <dgm:pt modelId="{9D745278-2049-4BD5-BBC8-7B0C310C79FB}" type="sibTrans" cxnId="{B0DD2D79-D68C-4879-80CC-CB015AB35736}">
      <dgm:prSet/>
      <dgm:spPr/>
      <dgm:t>
        <a:bodyPr/>
        <a:lstStyle/>
        <a:p>
          <a:endParaRPr lang="en-US" b="1"/>
        </a:p>
      </dgm:t>
    </dgm:pt>
    <dgm:pt modelId="{E3F34BAB-E2F5-42E8-B864-62DB40BA246B}">
      <dgm:prSet custT="1"/>
      <dgm:spPr/>
      <dgm:t>
        <a:bodyPr/>
        <a:lstStyle/>
        <a:p>
          <a:pPr rtl="1"/>
          <a:r>
            <a:rPr lang="fa-IR" sz="2400" b="1">
              <a:solidFill>
                <a:schemeClr val="tx1"/>
              </a:solidFill>
              <a:effectLst/>
              <a:latin typeface="Calibri" panose="020F0502020204030204" pitchFamily="34" charset="0"/>
              <a:ea typeface="Times New Roman" panose="02020603050405020304" pitchFamily="18" charset="0"/>
              <a:cs typeface="B Nazanin" panose="00000400000000000000" pitchFamily="2" charset="-78"/>
            </a:rPr>
            <a:t>۳. مدل ریاضی انتخاب می‌کنیم (مثلاً رگرسیون، شبکه عصبی).</a:t>
          </a:r>
          <a:endParaRPr lang="en-US" sz="24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dgm:t>
    </dgm:pt>
    <dgm:pt modelId="{106CCD88-C216-4A51-BEB3-31D490A71025}" type="parTrans" cxnId="{3D6F1627-61B7-4245-B57D-0536462CCE42}">
      <dgm:prSet/>
      <dgm:spPr/>
      <dgm:t>
        <a:bodyPr/>
        <a:lstStyle/>
        <a:p>
          <a:endParaRPr lang="en-US" b="1"/>
        </a:p>
      </dgm:t>
    </dgm:pt>
    <dgm:pt modelId="{4A4629E2-88A1-4D7B-B3A6-B94DFA02C977}" type="sibTrans" cxnId="{3D6F1627-61B7-4245-B57D-0536462CCE42}">
      <dgm:prSet/>
      <dgm:spPr/>
      <dgm:t>
        <a:bodyPr/>
        <a:lstStyle/>
        <a:p>
          <a:endParaRPr lang="en-US" b="1"/>
        </a:p>
      </dgm:t>
    </dgm:pt>
    <dgm:pt modelId="{EC2AA930-F7F0-4649-B91C-CD77BF067C68}">
      <dgm:prSet custT="1"/>
      <dgm:spPr/>
      <dgm:t>
        <a:bodyPr/>
        <a:lstStyle/>
        <a:p>
          <a:pPr rtl="1"/>
          <a:r>
            <a:rPr lang="fa-IR" sz="2400" b="1" dirty="0">
              <a:solidFill>
                <a:schemeClr val="tx1"/>
              </a:solidFill>
              <a:effectLst/>
              <a:latin typeface="Calibri" panose="020F0502020204030204" pitchFamily="34" charset="0"/>
              <a:ea typeface="Times New Roman" panose="02020603050405020304" pitchFamily="18" charset="0"/>
              <a:cs typeface="B Nazanin" panose="00000400000000000000" pitchFamily="2" charset="-78"/>
            </a:rPr>
            <a:t>۴. در فرآیند آموزش، پارامترها را طوری تغییر می‌دهیم که خروجی درست نزدیک‌تر شود.</a:t>
          </a:r>
          <a:endParaRPr lang="en-US" sz="24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dgm:t>
    </dgm:pt>
    <dgm:pt modelId="{916758EA-6CA0-41E2-A817-087347C56C5C}" type="parTrans" cxnId="{102DE15C-88F8-4D77-A81C-46556E8ACD96}">
      <dgm:prSet/>
      <dgm:spPr/>
      <dgm:t>
        <a:bodyPr/>
        <a:lstStyle/>
        <a:p>
          <a:endParaRPr lang="en-US" b="1"/>
        </a:p>
      </dgm:t>
    </dgm:pt>
    <dgm:pt modelId="{0E387139-E975-42B1-8E72-DCD522D2FCEB}" type="sibTrans" cxnId="{102DE15C-88F8-4D77-A81C-46556E8ACD96}">
      <dgm:prSet/>
      <dgm:spPr/>
      <dgm:t>
        <a:bodyPr/>
        <a:lstStyle/>
        <a:p>
          <a:endParaRPr lang="en-US" b="1"/>
        </a:p>
      </dgm:t>
    </dgm:pt>
    <dgm:pt modelId="{8C9F0065-4874-48AC-978D-23FCD91523B6}">
      <dgm:prSet custT="1"/>
      <dgm:spPr/>
      <dgm:t>
        <a:bodyPr/>
        <a:lstStyle/>
        <a:p>
          <a:pPr rtl="1"/>
          <a:r>
            <a:rPr lang="fa-IR" sz="2400" b="1" dirty="0">
              <a:solidFill>
                <a:schemeClr val="tx1"/>
              </a:solidFill>
              <a:effectLst/>
              <a:latin typeface="Calibri" panose="020F0502020204030204" pitchFamily="34" charset="0"/>
              <a:ea typeface="Times New Roman" panose="02020603050405020304" pitchFamily="18" charset="0"/>
              <a:cs typeface="B Nazanin" panose="00000400000000000000" pitchFamily="2" charset="-78"/>
            </a:rPr>
            <a:t>۵.در استنتاج، مدل آموزش‌دیده را روی داده‌های جدید اعمال می‌کنیم.</a:t>
          </a:r>
          <a:endParaRPr lang="en-US" sz="24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dgm:t>
    </dgm:pt>
    <dgm:pt modelId="{FB936E8A-F9F5-4241-A5FE-7598ADCC8CCF}" type="parTrans" cxnId="{D6EB14D5-BF4E-46C1-93C7-CCC87A4420E0}">
      <dgm:prSet/>
      <dgm:spPr/>
      <dgm:t>
        <a:bodyPr/>
        <a:lstStyle/>
        <a:p>
          <a:endParaRPr lang="en-US" b="1"/>
        </a:p>
      </dgm:t>
    </dgm:pt>
    <dgm:pt modelId="{39F460BC-CABB-40B3-8301-B01128E640E5}" type="sibTrans" cxnId="{D6EB14D5-BF4E-46C1-93C7-CCC87A4420E0}">
      <dgm:prSet/>
      <dgm:spPr/>
      <dgm:t>
        <a:bodyPr/>
        <a:lstStyle/>
        <a:p>
          <a:endParaRPr lang="en-US" b="1"/>
        </a:p>
      </dgm:t>
    </dgm:pt>
    <dgm:pt modelId="{7C40E0FA-D35F-4EFA-B58D-A305394FAFDE}" type="pres">
      <dgm:prSet presAssocID="{36412EA3-9DA7-44A2-9752-5908977F5C26}" presName="linear" presStyleCnt="0">
        <dgm:presLayoutVars>
          <dgm:animLvl val="lvl"/>
          <dgm:resizeHandles val="exact"/>
        </dgm:presLayoutVars>
      </dgm:prSet>
      <dgm:spPr/>
    </dgm:pt>
    <dgm:pt modelId="{F92A8BAE-0F4A-48C8-B114-7A27271CAD51}" type="pres">
      <dgm:prSet presAssocID="{72695B60-226A-45FA-9B0C-D8D17C57137A}" presName="parentText" presStyleLbl="node1" presStyleIdx="0" presStyleCnt="5" custLinFactNeighborX="6635" custLinFactNeighborY="-15165">
        <dgm:presLayoutVars>
          <dgm:chMax val="0"/>
          <dgm:bulletEnabled val="1"/>
        </dgm:presLayoutVars>
      </dgm:prSet>
      <dgm:spPr/>
    </dgm:pt>
    <dgm:pt modelId="{9F46E3C1-682D-4A2D-8453-0E6AAF4EB529}" type="pres">
      <dgm:prSet presAssocID="{BD0F4650-C0C0-4BAB-A52B-F5637AC705D3}" presName="spacer" presStyleCnt="0"/>
      <dgm:spPr/>
    </dgm:pt>
    <dgm:pt modelId="{1D592312-A9DE-4B22-A94E-653B21FA9078}" type="pres">
      <dgm:prSet presAssocID="{9E7EA6D6-151D-434F-AE93-B9ADC75220B6}" presName="parentText" presStyleLbl="node1" presStyleIdx="1" presStyleCnt="5">
        <dgm:presLayoutVars>
          <dgm:chMax val="0"/>
          <dgm:bulletEnabled val="1"/>
        </dgm:presLayoutVars>
      </dgm:prSet>
      <dgm:spPr/>
    </dgm:pt>
    <dgm:pt modelId="{E5DDC27B-4A7E-41FE-8D69-92E225D61F16}" type="pres">
      <dgm:prSet presAssocID="{9D745278-2049-4BD5-BBC8-7B0C310C79FB}" presName="spacer" presStyleCnt="0"/>
      <dgm:spPr/>
    </dgm:pt>
    <dgm:pt modelId="{8E96545E-149B-4388-9442-51E44948D3F0}" type="pres">
      <dgm:prSet presAssocID="{E3F34BAB-E2F5-42E8-B864-62DB40BA246B}" presName="parentText" presStyleLbl="node1" presStyleIdx="2" presStyleCnt="5">
        <dgm:presLayoutVars>
          <dgm:chMax val="0"/>
          <dgm:bulletEnabled val="1"/>
        </dgm:presLayoutVars>
      </dgm:prSet>
      <dgm:spPr/>
    </dgm:pt>
    <dgm:pt modelId="{827AF31B-62E7-4C9E-9DA4-3857524F548E}" type="pres">
      <dgm:prSet presAssocID="{4A4629E2-88A1-4D7B-B3A6-B94DFA02C977}" presName="spacer" presStyleCnt="0"/>
      <dgm:spPr/>
    </dgm:pt>
    <dgm:pt modelId="{FA3DAC5D-7F09-45BD-8229-EF957BB6F8C1}" type="pres">
      <dgm:prSet presAssocID="{EC2AA930-F7F0-4649-B91C-CD77BF067C68}" presName="parentText" presStyleLbl="node1" presStyleIdx="3" presStyleCnt="5">
        <dgm:presLayoutVars>
          <dgm:chMax val="0"/>
          <dgm:bulletEnabled val="1"/>
        </dgm:presLayoutVars>
      </dgm:prSet>
      <dgm:spPr/>
    </dgm:pt>
    <dgm:pt modelId="{9871E926-AB73-47B7-884C-B2FD92019A7C}" type="pres">
      <dgm:prSet presAssocID="{0E387139-E975-42B1-8E72-DCD522D2FCEB}" presName="spacer" presStyleCnt="0"/>
      <dgm:spPr/>
    </dgm:pt>
    <dgm:pt modelId="{0F8530C8-49E7-48A9-9AC9-594B84539BDF}" type="pres">
      <dgm:prSet presAssocID="{8C9F0065-4874-48AC-978D-23FCD91523B6}" presName="parentText" presStyleLbl="node1" presStyleIdx="4" presStyleCnt="5">
        <dgm:presLayoutVars>
          <dgm:chMax val="0"/>
          <dgm:bulletEnabled val="1"/>
        </dgm:presLayoutVars>
      </dgm:prSet>
      <dgm:spPr/>
    </dgm:pt>
  </dgm:ptLst>
  <dgm:cxnLst>
    <dgm:cxn modelId="{3D6F1627-61B7-4245-B57D-0536462CCE42}" srcId="{36412EA3-9DA7-44A2-9752-5908977F5C26}" destId="{E3F34BAB-E2F5-42E8-B864-62DB40BA246B}" srcOrd="2" destOrd="0" parTransId="{106CCD88-C216-4A51-BEB3-31D490A71025}" sibTransId="{4A4629E2-88A1-4D7B-B3A6-B94DFA02C977}"/>
    <dgm:cxn modelId="{102DE15C-88F8-4D77-A81C-46556E8ACD96}" srcId="{36412EA3-9DA7-44A2-9752-5908977F5C26}" destId="{EC2AA930-F7F0-4649-B91C-CD77BF067C68}" srcOrd="3" destOrd="0" parTransId="{916758EA-6CA0-41E2-A817-087347C56C5C}" sibTransId="{0E387139-E975-42B1-8E72-DCD522D2FCEB}"/>
    <dgm:cxn modelId="{9168866F-B48F-4FAA-9AB0-05700BF6687B}" srcId="{36412EA3-9DA7-44A2-9752-5908977F5C26}" destId="{72695B60-226A-45FA-9B0C-D8D17C57137A}" srcOrd="0" destOrd="0" parTransId="{DD043C56-0F36-407E-BC61-735E1FC2410F}" sibTransId="{BD0F4650-C0C0-4BAB-A52B-F5637AC705D3}"/>
    <dgm:cxn modelId="{E297F84F-0CB4-4B66-9FA4-2CE0DF9FB968}" type="presOf" srcId="{E3F34BAB-E2F5-42E8-B864-62DB40BA246B}" destId="{8E96545E-149B-4388-9442-51E44948D3F0}" srcOrd="0" destOrd="0" presId="urn:microsoft.com/office/officeart/2005/8/layout/vList2"/>
    <dgm:cxn modelId="{B0DD2D79-D68C-4879-80CC-CB015AB35736}" srcId="{36412EA3-9DA7-44A2-9752-5908977F5C26}" destId="{9E7EA6D6-151D-434F-AE93-B9ADC75220B6}" srcOrd="1" destOrd="0" parTransId="{A09DCD62-5AB9-4E5D-97E6-3CAB7CC6BD83}" sibTransId="{9D745278-2049-4BD5-BBC8-7B0C310C79FB}"/>
    <dgm:cxn modelId="{306AA6AD-E8A4-4B38-9BBE-2A59D0057BDE}" type="presOf" srcId="{9E7EA6D6-151D-434F-AE93-B9ADC75220B6}" destId="{1D592312-A9DE-4B22-A94E-653B21FA9078}" srcOrd="0" destOrd="0" presId="urn:microsoft.com/office/officeart/2005/8/layout/vList2"/>
    <dgm:cxn modelId="{680E7EB7-8EB7-4D78-A5B7-F5417A9431C8}" type="presOf" srcId="{72695B60-226A-45FA-9B0C-D8D17C57137A}" destId="{F92A8BAE-0F4A-48C8-B114-7A27271CAD51}" srcOrd="0" destOrd="0" presId="urn:microsoft.com/office/officeart/2005/8/layout/vList2"/>
    <dgm:cxn modelId="{AD563FC4-37FE-4720-B85C-57F3F69F2F97}" type="presOf" srcId="{36412EA3-9DA7-44A2-9752-5908977F5C26}" destId="{7C40E0FA-D35F-4EFA-B58D-A305394FAFDE}" srcOrd="0" destOrd="0" presId="urn:microsoft.com/office/officeart/2005/8/layout/vList2"/>
    <dgm:cxn modelId="{D6EB14D5-BF4E-46C1-93C7-CCC87A4420E0}" srcId="{36412EA3-9DA7-44A2-9752-5908977F5C26}" destId="{8C9F0065-4874-48AC-978D-23FCD91523B6}" srcOrd="4" destOrd="0" parTransId="{FB936E8A-F9F5-4241-A5FE-7598ADCC8CCF}" sibTransId="{39F460BC-CABB-40B3-8301-B01128E640E5}"/>
    <dgm:cxn modelId="{D26EC8D6-877C-4111-B8DF-87433028A13F}" type="presOf" srcId="{EC2AA930-F7F0-4649-B91C-CD77BF067C68}" destId="{FA3DAC5D-7F09-45BD-8229-EF957BB6F8C1}" srcOrd="0" destOrd="0" presId="urn:microsoft.com/office/officeart/2005/8/layout/vList2"/>
    <dgm:cxn modelId="{7B7168E7-11EE-49D8-BE45-A82A5D661C3E}" type="presOf" srcId="{8C9F0065-4874-48AC-978D-23FCD91523B6}" destId="{0F8530C8-49E7-48A9-9AC9-594B84539BDF}" srcOrd="0" destOrd="0" presId="urn:microsoft.com/office/officeart/2005/8/layout/vList2"/>
    <dgm:cxn modelId="{2DCB38B6-7D83-4368-A69B-5A30AE3597A9}" type="presParOf" srcId="{7C40E0FA-D35F-4EFA-B58D-A305394FAFDE}" destId="{F92A8BAE-0F4A-48C8-B114-7A27271CAD51}" srcOrd="0" destOrd="0" presId="urn:microsoft.com/office/officeart/2005/8/layout/vList2"/>
    <dgm:cxn modelId="{CED423DC-F74F-4C3A-B9B2-8C36BAC0F28D}" type="presParOf" srcId="{7C40E0FA-D35F-4EFA-B58D-A305394FAFDE}" destId="{9F46E3C1-682D-4A2D-8453-0E6AAF4EB529}" srcOrd="1" destOrd="0" presId="urn:microsoft.com/office/officeart/2005/8/layout/vList2"/>
    <dgm:cxn modelId="{6FD1B28A-97F0-49CD-A20D-DA1EEACA9BA7}" type="presParOf" srcId="{7C40E0FA-D35F-4EFA-B58D-A305394FAFDE}" destId="{1D592312-A9DE-4B22-A94E-653B21FA9078}" srcOrd="2" destOrd="0" presId="urn:microsoft.com/office/officeart/2005/8/layout/vList2"/>
    <dgm:cxn modelId="{20D2FEEB-7895-4D6F-9039-6C7C87901CFD}" type="presParOf" srcId="{7C40E0FA-D35F-4EFA-B58D-A305394FAFDE}" destId="{E5DDC27B-4A7E-41FE-8D69-92E225D61F16}" srcOrd="3" destOrd="0" presId="urn:microsoft.com/office/officeart/2005/8/layout/vList2"/>
    <dgm:cxn modelId="{EC1BA85B-E8AF-4D76-AC58-4EC26845D117}" type="presParOf" srcId="{7C40E0FA-D35F-4EFA-B58D-A305394FAFDE}" destId="{8E96545E-149B-4388-9442-51E44948D3F0}" srcOrd="4" destOrd="0" presId="urn:microsoft.com/office/officeart/2005/8/layout/vList2"/>
    <dgm:cxn modelId="{279F36A7-1DC7-4B6B-A584-3ABF8168CB37}" type="presParOf" srcId="{7C40E0FA-D35F-4EFA-B58D-A305394FAFDE}" destId="{827AF31B-62E7-4C9E-9DA4-3857524F548E}" srcOrd="5" destOrd="0" presId="urn:microsoft.com/office/officeart/2005/8/layout/vList2"/>
    <dgm:cxn modelId="{3B710E6A-92A8-46BD-B018-521B934BB90E}" type="presParOf" srcId="{7C40E0FA-D35F-4EFA-B58D-A305394FAFDE}" destId="{FA3DAC5D-7F09-45BD-8229-EF957BB6F8C1}" srcOrd="6" destOrd="0" presId="urn:microsoft.com/office/officeart/2005/8/layout/vList2"/>
    <dgm:cxn modelId="{C2E06DDE-B005-4DD4-AA32-E502E883217B}" type="presParOf" srcId="{7C40E0FA-D35F-4EFA-B58D-A305394FAFDE}" destId="{9871E926-AB73-47B7-884C-B2FD92019A7C}" srcOrd="7" destOrd="0" presId="urn:microsoft.com/office/officeart/2005/8/layout/vList2"/>
    <dgm:cxn modelId="{15534138-1D2D-41CE-AF7F-17F728C42564}" type="presParOf" srcId="{7C40E0FA-D35F-4EFA-B58D-A305394FAFDE}" destId="{0F8530C8-49E7-48A9-9AC9-594B84539BDF}"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9A92F0-FFD8-453F-A5FE-2D5A9CE8A969}"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n-US"/>
        </a:p>
      </dgm:t>
    </dgm:pt>
    <dgm:pt modelId="{8125A230-6C8A-4630-9E4B-AD2169715594}">
      <dgm:prSet/>
      <dgm:spPr/>
      <dgm:t>
        <a:bodyPr/>
        <a:lstStyle/>
        <a:p>
          <a:r>
            <a:rPr lang="fa-IR">
              <a:cs typeface="B Nazanin" panose="00000400000000000000" pitchFamily="2" charset="-78"/>
            </a:rPr>
            <a:t>جمع‌آوری و پیش‌پردازش داده</a:t>
          </a:r>
          <a:endParaRPr lang="en-US">
            <a:cs typeface="B Nazanin" panose="00000400000000000000" pitchFamily="2" charset="-78"/>
          </a:endParaRPr>
        </a:p>
      </dgm:t>
    </dgm:pt>
    <dgm:pt modelId="{486C525F-AC27-43FE-8BCE-58D86AD70407}" type="parTrans" cxnId="{989FAE9A-6662-4807-8BCA-985592813515}">
      <dgm:prSet/>
      <dgm:spPr/>
      <dgm:t>
        <a:bodyPr/>
        <a:lstStyle/>
        <a:p>
          <a:endParaRPr lang="en-US"/>
        </a:p>
      </dgm:t>
    </dgm:pt>
    <dgm:pt modelId="{0F77065F-A8AE-47A2-9930-23F47FC8E67B}" type="sibTrans" cxnId="{989FAE9A-6662-4807-8BCA-985592813515}">
      <dgm:prSet/>
      <dgm:spPr/>
      <dgm:t>
        <a:bodyPr/>
        <a:lstStyle/>
        <a:p>
          <a:endParaRPr lang="en-US"/>
        </a:p>
      </dgm:t>
    </dgm:pt>
    <dgm:pt modelId="{96C7B7C9-346D-4D56-A1FD-F56099FC6814}">
      <dgm:prSet/>
      <dgm:spPr/>
      <dgm:t>
        <a:bodyPr/>
        <a:lstStyle/>
        <a:p>
          <a:r>
            <a:rPr lang="fa-IR" dirty="0">
              <a:cs typeface="B Nazanin" panose="00000400000000000000" pitchFamily="2" charset="-78"/>
            </a:rPr>
            <a:t>آموزش و اعتبارسنجی مدل</a:t>
          </a:r>
          <a:endParaRPr lang="en-US" dirty="0">
            <a:cs typeface="B Nazanin" panose="00000400000000000000" pitchFamily="2" charset="-78"/>
          </a:endParaRPr>
        </a:p>
      </dgm:t>
    </dgm:pt>
    <dgm:pt modelId="{0E3BCE28-9FFE-4C41-9DC5-85678EF30630}" type="parTrans" cxnId="{AF39F9DD-661C-4A0D-BE03-997959747161}">
      <dgm:prSet/>
      <dgm:spPr/>
      <dgm:t>
        <a:bodyPr/>
        <a:lstStyle/>
        <a:p>
          <a:endParaRPr lang="en-US"/>
        </a:p>
      </dgm:t>
    </dgm:pt>
    <dgm:pt modelId="{099E664C-5D92-4B38-A1B7-BE25DB567B1B}" type="sibTrans" cxnId="{AF39F9DD-661C-4A0D-BE03-997959747161}">
      <dgm:prSet/>
      <dgm:spPr/>
      <dgm:t>
        <a:bodyPr/>
        <a:lstStyle/>
        <a:p>
          <a:endParaRPr lang="en-US"/>
        </a:p>
      </dgm:t>
    </dgm:pt>
    <dgm:pt modelId="{35DD94E8-E289-4D6D-AF36-BC7549835B32}">
      <dgm:prSet/>
      <dgm:spPr/>
      <dgm:t>
        <a:bodyPr/>
        <a:lstStyle/>
        <a:p>
          <a:r>
            <a:rPr lang="fa-IR">
              <a:cs typeface="B Nazanin" panose="00000400000000000000" pitchFamily="2" charset="-78"/>
            </a:rPr>
            <a:t>استقرار برای استفاده واقعی</a:t>
          </a:r>
          <a:endParaRPr lang="en-US">
            <a:cs typeface="B Nazanin" panose="00000400000000000000" pitchFamily="2" charset="-78"/>
          </a:endParaRPr>
        </a:p>
      </dgm:t>
    </dgm:pt>
    <dgm:pt modelId="{35F7FAC3-F8B2-4121-AA96-7A494F8A2C68}" type="parTrans" cxnId="{6408D048-0F69-4961-9F8D-247C6F755302}">
      <dgm:prSet/>
      <dgm:spPr/>
      <dgm:t>
        <a:bodyPr/>
        <a:lstStyle/>
        <a:p>
          <a:endParaRPr lang="en-US"/>
        </a:p>
      </dgm:t>
    </dgm:pt>
    <dgm:pt modelId="{C77A165A-35B8-4E11-981E-2BBDE65CD318}" type="sibTrans" cxnId="{6408D048-0F69-4961-9F8D-247C6F755302}">
      <dgm:prSet/>
      <dgm:spPr/>
      <dgm:t>
        <a:bodyPr/>
        <a:lstStyle/>
        <a:p>
          <a:endParaRPr lang="en-US"/>
        </a:p>
      </dgm:t>
    </dgm:pt>
    <dgm:pt modelId="{5DE5E881-A993-4B9A-A7A0-7FE19C04FD6C}">
      <dgm:prSet/>
      <dgm:spPr/>
      <dgm:t>
        <a:bodyPr/>
        <a:lstStyle/>
        <a:p>
          <a:r>
            <a:rPr lang="fa-IR" dirty="0">
              <a:cs typeface="B Nazanin" panose="00000400000000000000" pitchFamily="2" charset="-78"/>
            </a:rPr>
            <a:t>پایش و به‌روزرسانی مداوم</a:t>
          </a:r>
          <a:endParaRPr lang="en-US" dirty="0">
            <a:cs typeface="B Nazanin" panose="00000400000000000000" pitchFamily="2" charset="-78"/>
          </a:endParaRPr>
        </a:p>
      </dgm:t>
    </dgm:pt>
    <dgm:pt modelId="{71C979AD-875A-4CCC-8A6D-01C4077C57DA}" type="parTrans" cxnId="{5F95B810-B20C-4F78-BA9C-A8C5FC66C287}">
      <dgm:prSet/>
      <dgm:spPr/>
      <dgm:t>
        <a:bodyPr/>
        <a:lstStyle/>
        <a:p>
          <a:endParaRPr lang="en-US"/>
        </a:p>
      </dgm:t>
    </dgm:pt>
    <dgm:pt modelId="{4F7A451B-10E1-436D-BEEC-D2A1526A9DBA}" type="sibTrans" cxnId="{5F95B810-B20C-4F78-BA9C-A8C5FC66C287}">
      <dgm:prSet/>
      <dgm:spPr/>
      <dgm:t>
        <a:bodyPr/>
        <a:lstStyle/>
        <a:p>
          <a:endParaRPr lang="en-US"/>
        </a:p>
      </dgm:t>
    </dgm:pt>
    <dgm:pt modelId="{A49774A4-D665-4370-B1E3-875177C8F653}" type="pres">
      <dgm:prSet presAssocID="{509A92F0-FFD8-453F-A5FE-2D5A9CE8A969}" presName="Name0" presStyleCnt="0">
        <dgm:presLayoutVars>
          <dgm:chMax val="7"/>
          <dgm:dir/>
          <dgm:animLvl val="lvl"/>
          <dgm:resizeHandles val="exact"/>
        </dgm:presLayoutVars>
      </dgm:prSet>
      <dgm:spPr/>
    </dgm:pt>
    <dgm:pt modelId="{0FC7D807-AFFE-4278-B35F-68020984732A}" type="pres">
      <dgm:prSet presAssocID="{8125A230-6C8A-4630-9E4B-AD2169715594}" presName="circle1" presStyleLbl="node1" presStyleIdx="0" presStyleCnt="4"/>
      <dgm:spPr/>
    </dgm:pt>
    <dgm:pt modelId="{4DCD1801-C4AF-41AB-9CA3-29FD1EA19832}" type="pres">
      <dgm:prSet presAssocID="{8125A230-6C8A-4630-9E4B-AD2169715594}" presName="space" presStyleCnt="0"/>
      <dgm:spPr/>
    </dgm:pt>
    <dgm:pt modelId="{833B7F15-4FF1-4FE9-B048-4830B048BC26}" type="pres">
      <dgm:prSet presAssocID="{8125A230-6C8A-4630-9E4B-AD2169715594}" presName="rect1" presStyleLbl="alignAcc1" presStyleIdx="0" presStyleCnt="4"/>
      <dgm:spPr/>
    </dgm:pt>
    <dgm:pt modelId="{9242E786-F7D8-4AC0-B9C1-6F314D59A419}" type="pres">
      <dgm:prSet presAssocID="{96C7B7C9-346D-4D56-A1FD-F56099FC6814}" presName="vertSpace2" presStyleLbl="node1" presStyleIdx="0" presStyleCnt="4"/>
      <dgm:spPr/>
    </dgm:pt>
    <dgm:pt modelId="{B18E5DC2-C83F-40F9-97CD-C9E4A94AD3C8}" type="pres">
      <dgm:prSet presAssocID="{96C7B7C9-346D-4D56-A1FD-F56099FC6814}" presName="circle2" presStyleLbl="node1" presStyleIdx="1" presStyleCnt="4"/>
      <dgm:spPr/>
    </dgm:pt>
    <dgm:pt modelId="{4AF08A61-9681-42A3-A4CE-66AF2B5E641C}" type="pres">
      <dgm:prSet presAssocID="{96C7B7C9-346D-4D56-A1FD-F56099FC6814}" presName="rect2" presStyleLbl="alignAcc1" presStyleIdx="1" presStyleCnt="4"/>
      <dgm:spPr/>
    </dgm:pt>
    <dgm:pt modelId="{DFA04362-63E2-44F3-BFA9-D45EED3EA685}" type="pres">
      <dgm:prSet presAssocID="{35DD94E8-E289-4D6D-AF36-BC7549835B32}" presName="vertSpace3" presStyleLbl="node1" presStyleIdx="1" presStyleCnt="4"/>
      <dgm:spPr/>
    </dgm:pt>
    <dgm:pt modelId="{C2951717-293E-4BC6-B462-EE4E8E3EF505}" type="pres">
      <dgm:prSet presAssocID="{35DD94E8-E289-4D6D-AF36-BC7549835B32}" presName="circle3" presStyleLbl="node1" presStyleIdx="2" presStyleCnt="4"/>
      <dgm:spPr/>
    </dgm:pt>
    <dgm:pt modelId="{D3E4AD91-AB93-49C4-A465-78A33A86E393}" type="pres">
      <dgm:prSet presAssocID="{35DD94E8-E289-4D6D-AF36-BC7549835B32}" presName="rect3" presStyleLbl="alignAcc1" presStyleIdx="2" presStyleCnt="4"/>
      <dgm:spPr/>
    </dgm:pt>
    <dgm:pt modelId="{69BE32C5-554A-41D8-8D18-93F3B0AA4CDE}" type="pres">
      <dgm:prSet presAssocID="{5DE5E881-A993-4B9A-A7A0-7FE19C04FD6C}" presName="vertSpace4" presStyleLbl="node1" presStyleIdx="2" presStyleCnt="4"/>
      <dgm:spPr/>
    </dgm:pt>
    <dgm:pt modelId="{52B85121-63EF-458C-9B00-9165D5A70B45}" type="pres">
      <dgm:prSet presAssocID="{5DE5E881-A993-4B9A-A7A0-7FE19C04FD6C}" presName="circle4" presStyleLbl="node1" presStyleIdx="3" presStyleCnt="4"/>
      <dgm:spPr/>
    </dgm:pt>
    <dgm:pt modelId="{FD740A7F-54D3-4E23-BFC3-CA1B5C6400D1}" type="pres">
      <dgm:prSet presAssocID="{5DE5E881-A993-4B9A-A7A0-7FE19C04FD6C}" presName="rect4" presStyleLbl="alignAcc1" presStyleIdx="3" presStyleCnt="4"/>
      <dgm:spPr/>
    </dgm:pt>
    <dgm:pt modelId="{B02AA378-B92A-45B7-B72E-EB18BF61353E}" type="pres">
      <dgm:prSet presAssocID="{8125A230-6C8A-4630-9E4B-AD2169715594}" presName="rect1ParTxNoCh" presStyleLbl="alignAcc1" presStyleIdx="3" presStyleCnt="4">
        <dgm:presLayoutVars>
          <dgm:chMax val="1"/>
          <dgm:bulletEnabled val="1"/>
        </dgm:presLayoutVars>
      </dgm:prSet>
      <dgm:spPr/>
    </dgm:pt>
    <dgm:pt modelId="{A75C42F9-8BB1-443D-A422-FBD76AD5C207}" type="pres">
      <dgm:prSet presAssocID="{96C7B7C9-346D-4D56-A1FD-F56099FC6814}" presName="rect2ParTxNoCh" presStyleLbl="alignAcc1" presStyleIdx="3" presStyleCnt="4">
        <dgm:presLayoutVars>
          <dgm:chMax val="1"/>
          <dgm:bulletEnabled val="1"/>
        </dgm:presLayoutVars>
      </dgm:prSet>
      <dgm:spPr/>
    </dgm:pt>
    <dgm:pt modelId="{FEF44657-6E17-400E-B2A9-C81EA8BEF3C0}" type="pres">
      <dgm:prSet presAssocID="{35DD94E8-E289-4D6D-AF36-BC7549835B32}" presName="rect3ParTxNoCh" presStyleLbl="alignAcc1" presStyleIdx="3" presStyleCnt="4">
        <dgm:presLayoutVars>
          <dgm:chMax val="1"/>
          <dgm:bulletEnabled val="1"/>
        </dgm:presLayoutVars>
      </dgm:prSet>
      <dgm:spPr/>
    </dgm:pt>
    <dgm:pt modelId="{A169F913-D01A-4C13-B795-5E6BCCDFF01E}" type="pres">
      <dgm:prSet presAssocID="{5DE5E881-A993-4B9A-A7A0-7FE19C04FD6C}" presName="rect4ParTxNoCh" presStyleLbl="alignAcc1" presStyleIdx="3" presStyleCnt="4">
        <dgm:presLayoutVars>
          <dgm:chMax val="1"/>
          <dgm:bulletEnabled val="1"/>
        </dgm:presLayoutVars>
      </dgm:prSet>
      <dgm:spPr/>
    </dgm:pt>
  </dgm:ptLst>
  <dgm:cxnLst>
    <dgm:cxn modelId="{1D3CA406-AC6A-429B-91B5-567C66409730}" type="presOf" srcId="{509A92F0-FFD8-453F-A5FE-2D5A9CE8A969}" destId="{A49774A4-D665-4370-B1E3-875177C8F653}" srcOrd="0" destOrd="0" presId="urn:microsoft.com/office/officeart/2005/8/layout/target3"/>
    <dgm:cxn modelId="{82B16810-0310-41FB-B35B-AF905C7E35F9}" type="presOf" srcId="{96C7B7C9-346D-4D56-A1FD-F56099FC6814}" destId="{A75C42F9-8BB1-443D-A422-FBD76AD5C207}" srcOrd="1" destOrd="0" presId="urn:microsoft.com/office/officeart/2005/8/layout/target3"/>
    <dgm:cxn modelId="{5F95B810-B20C-4F78-BA9C-A8C5FC66C287}" srcId="{509A92F0-FFD8-453F-A5FE-2D5A9CE8A969}" destId="{5DE5E881-A993-4B9A-A7A0-7FE19C04FD6C}" srcOrd="3" destOrd="0" parTransId="{71C979AD-875A-4CCC-8A6D-01C4077C57DA}" sibTransId="{4F7A451B-10E1-436D-BEEC-D2A1526A9DBA}"/>
    <dgm:cxn modelId="{707C3412-F628-4F46-AA22-F66B95E2C38E}" type="presOf" srcId="{5DE5E881-A993-4B9A-A7A0-7FE19C04FD6C}" destId="{A169F913-D01A-4C13-B795-5E6BCCDFF01E}" srcOrd="1" destOrd="0" presId="urn:microsoft.com/office/officeart/2005/8/layout/target3"/>
    <dgm:cxn modelId="{C1BCC513-8CA8-49F5-9F91-04BA4232A8CE}" type="presOf" srcId="{96C7B7C9-346D-4D56-A1FD-F56099FC6814}" destId="{4AF08A61-9681-42A3-A4CE-66AF2B5E641C}" srcOrd="0" destOrd="0" presId="urn:microsoft.com/office/officeart/2005/8/layout/target3"/>
    <dgm:cxn modelId="{15048F3A-6C11-4FFF-AF25-B48B08025E0C}" type="presOf" srcId="{35DD94E8-E289-4D6D-AF36-BC7549835B32}" destId="{D3E4AD91-AB93-49C4-A465-78A33A86E393}" srcOrd="0" destOrd="0" presId="urn:microsoft.com/office/officeart/2005/8/layout/target3"/>
    <dgm:cxn modelId="{6408D048-0F69-4961-9F8D-247C6F755302}" srcId="{509A92F0-FFD8-453F-A5FE-2D5A9CE8A969}" destId="{35DD94E8-E289-4D6D-AF36-BC7549835B32}" srcOrd="2" destOrd="0" parTransId="{35F7FAC3-F8B2-4121-AA96-7A494F8A2C68}" sibTransId="{C77A165A-35B8-4E11-981E-2BBDE65CD318}"/>
    <dgm:cxn modelId="{2F774E4E-CA16-4B3D-B2F8-804FDA08AD69}" type="presOf" srcId="{35DD94E8-E289-4D6D-AF36-BC7549835B32}" destId="{FEF44657-6E17-400E-B2A9-C81EA8BEF3C0}" srcOrd="1" destOrd="0" presId="urn:microsoft.com/office/officeart/2005/8/layout/target3"/>
    <dgm:cxn modelId="{D3CFB573-5727-4129-9F30-810C098B3481}" type="presOf" srcId="{5DE5E881-A993-4B9A-A7A0-7FE19C04FD6C}" destId="{FD740A7F-54D3-4E23-BFC3-CA1B5C6400D1}" srcOrd="0" destOrd="0" presId="urn:microsoft.com/office/officeart/2005/8/layout/target3"/>
    <dgm:cxn modelId="{989FAE9A-6662-4807-8BCA-985592813515}" srcId="{509A92F0-FFD8-453F-A5FE-2D5A9CE8A969}" destId="{8125A230-6C8A-4630-9E4B-AD2169715594}" srcOrd="0" destOrd="0" parTransId="{486C525F-AC27-43FE-8BCE-58D86AD70407}" sibTransId="{0F77065F-A8AE-47A2-9930-23F47FC8E67B}"/>
    <dgm:cxn modelId="{96D2239C-9143-4C01-9953-223875A07BCA}" type="presOf" srcId="{8125A230-6C8A-4630-9E4B-AD2169715594}" destId="{B02AA378-B92A-45B7-B72E-EB18BF61353E}" srcOrd="1" destOrd="0" presId="urn:microsoft.com/office/officeart/2005/8/layout/target3"/>
    <dgm:cxn modelId="{489C11A0-1C27-4C90-831C-B84D8DE974AB}" type="presOf" srcId="{8125A230-6C8A-4630-9E4B-AD2169715594}" destId="{833B7F15-4FF1-4FE9-B048-4830B048BC26}" srcOrd="0" destOrd="0" presId="urn:microsoft.com/office/officeart/2005/8/layout/target3"/>
    <dgm:cxn modelId="{AF39F9DD-661C-4A0D-BE03-997959747161}" srcId="{509A92F0-FFD8-453F-A5FE-2D5A9CE8A969}" destId="{96C7B7C9-346D-4D56-A1FD-F56099FC6814}" srcOrd="1" destOrd="0" parTransId="{0E3BCE28-9FFE-4C41-9DC5-85678EF30630}" sibTransId="{099E664C-5D92-4B38-A1B7-BE25DB567B1B}"/>
    <dgm:cxn modelId="{844CC8C3-01B5-4CC0-A5C5-D269BA9E5149}" type="presParOf" srcId="{A49774A4-D665-4370-B1E3-875177C8F653}" destId="{0FC7D807-AFFE-4278-B35F-68020984732A}" srcOrd="0" destOrd="0" presId="urn:microsoft.com/office/officeart/2005/8/layout/target3"/>
    <dgm:cxn modelId="{637931ED-A77A-4A18-AD97-3A18D14DCED6}" type="presParOf" srcId="{A49774A4-D665-4370-B1E3-875177C8F653}" destId="{4DCD1801-C4AF-41AB-9CA3-29FD1EA19832}" srcOrd="1" destOrd="0" presId="urn:microsoft.com/office/officeart/2005/8/layout/target3"/>
    <dgm:cxn modelId="{80CEF496-68D8-47FD-846A-583990FA2009}" type="presParOf" srcId="{A49774A4-D665-4370-B1E3-875177C8F653}" destId="{833B7F15-4FF1-4FE9-B048-4830B048BC26}" srcOrd="2" destOrd="0" presId="urn:microsoft.com/office/officeart/2005/8/layout/target3"/>
    <dgm:cxn modelId="{780C7700-6703-4922-A496-7EB878236E32}" type="presParOf" srcId="{A49774A4-D665-4370-B1E3-875177C8F653}" destId="{9242E786-F7D8-4AC0-B9C1-6F314D59A419}" srcOrd="3" destOrd="0" presId="urn:microsoft.com/office/officeart/2005/8/layout/target3"/>
    <dgm:cxn modelId="{8CC8AAB5-E296-4C34-937F-88FA97EE2F57}" type="presParOf" srcId="{A49774A4-D665-4370-B1E3-875177C8F653}" destId="{B18E5DC2-C83F-40F9-97CD-C9E4A94AD3C8}" srcOrd="4" destOrd="0" presId="urn:microsoft.com/office/officeart/2005/8/layout/target3"/>
    <dgm:cxn modelId="{5843DA1A-FE5F-4E21-963D-6AE71E0A2835}" type="presParOf" srcId="{A49774A4-D665-4370-B1E3-875177C8F653}" destId="{4AF08A61-9681-42A3-A4CE-66AF2B5E641C}" srcOrd="5" destOrd="0" presId="urn:microsoft.com/office/officeart/2005/8/layout/target3"/>
    <dgm:cxn modelId="{48AF2278-8E6F-465D-8729-D89E4D1B7028}" type="presParOf" srcId="{A49774A4-D665-4370-B1E3-875177C8F653}" destId="{DFA04362-63E2-44F3-BFA9-D45EED3EA685}" srcOrd="6" destOrd="0" presId="urn:microsoft.com/office/officeart/2005/8/layout/target3"/>
    <dgm:cxn modelId="{812276C1-C730-48D4-B053-C5E2A5D5E7F1}" type="presParOf" srcId="{A49774A4-D665-4370-B1E3-875177C8F653}" destId="{C2951717-293E-4BC6-B462-EE4E8E3EF505}" srcOrd="7" destOrd="0" presId="urn:microsoft.com/office/officeart/2005/8/layout/target3"/>
    <dgm:cxn modelId="{1AA8C4D3-AD32-4C04-9FDC-246A96B79BCE}" type="presParOf" srcId="{A49774A4-D665-4370-B1E3-875177C8F653}" destId="{D3E4AD91-AB93-49C4-A465-78A33A86E393}" srcOrd="8" destOrd="0" presId="urn:microsoft.com/office/officeart/2005/8/layout/target3"/>
    <dgm:cxn modelId="{130E0BF5-D5F5-492B-A175-D26AB9307C99}" type="presParOf" srcId="{A49774A4-D665-4370-B1E3-875177C8F653}" destId="{69BE32C5-554A-41D8-8D18-93F3B0AA4CDE}" srcOrd="9" destOrd="0" presId="urn:microsoft.com/office/officeart/2005/8/layout/target3"/>
    <dgm:cxn modelId="{DA1773C5-A8B4-43B9-ADFE-E65717652A69}" type="presParOf" srcId="{A49774A4-D665-4370-B1E3-875177C8F653}" destId="{52B85121-63EF-458C-9B00-9165D5A70B45}" srcOrd="10" destOrd="0" presId="urn:microsoft.com/office/officeart/2005/8/layout/target3"/>
    <dgm:cxn modelId="{43840AC8-9DDB-485F-8F86-92EE5DBFF200}" type="presParOf" srcId="{A49774A4-D665-4370-B1E3-875177C8F653}" destId="{FD740A7F-54D3-4E23-BFC3-CA1B5C6400D1}" srcOrd="11" destOrd="0" presId="urn:microsoft.com/office/officeart/2005/8/layout/target3"/>
    <dgm:cxn modelId="{F752AC71-73CC-415F-A3FF-766724A9EB79}" type="presParOf" srcId="{A49774A4-D665-4370-B1E3-875177C8F653}" destId="{B02AA378-B92A-45B7-B72E-EB18BF61353E}" srcOrd="12" destOrd="0" presId="urn:microsoft.com/office/officeart/2005/8/layout/target3"/>
    <dgm:cxn modelId="{0EEFB4EA-ABF0-4802-9E40-C4DE324F86F1}" type="presParOf" srcId="{A49774A4-D665-4370-B1E3-875177C8F653}" destId="{A75C42F9-8BB1-443D-A422-FBD76AD5C207}" srcOrd="13" destOrd="0" presId="urn:microsoft.com/office/officeart/2005/8/layout/target3"/>
    <dgm:cxn modelId="{35004BBF-972E-4DFD-A492-575713F1CA96}" type="presParOf" srcId="{A49774A4-D665-4370-B1E3-875177C8F653}" destId="{FEF44657-6E17-400E-B2A9-C81EA8BEF3C0}" srcOrd="14" destOrd="0" presId="urn:microsoft.com/office/officeart/2005/8/layout/target3"/>
    <dgm:cxn modelId="{1EB3FEFE-E672-42E3-BD88-B77B5162C327}" type="presParOf" srcId="{A49774A4-D665-4370-B1E3-875177C8F653}" destId="{A169F913-D01A-4C13-B795-5E6BCCDFF01E}" srcOrd="15"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DAFF18-B751-4845-A139-546677C781C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EDD7E70-3ABE-4700-BC5F-6E1E7A7546B4}">
      <dgm:prSet/>
      <dgm:spPr/>
      <dgm:t>
        <a:bodyPr/>
        <a:lstStyle/>
        <a:p>
          <a:r>
            <a:rPr lang="en-US"/>
            <a:t>1- Chatgpt</a:t>
          </a:r>
        </a:p>
      </dgm:t>
    </dgm:pt>
    <dgm:pt modelId="{1571A9E1-C02D-4D63-BDD0-50D4785A84F2}" type="parTrans" cxnId="{1FF5EB9B-29FB-403B-98F2-65E8F7CDE759}">
      <dgm:prSet/>
      <dgm:spPr/>
      <dgm:t>
        <a:bodyPr/>
        <a:lstStyle/>
        <a:p>
          <a:endParaRPr lang="en-US"/>
        </a:p>
      </dgm:t>
    </dgm:pt>
    <dgm:pt modelId="{EC0B0BC7-E868-4B4E-A8D9-F2CFE2F0BACD}" type="sibTrans" cxnId="{1FF5EB9B-29FB-403B-98F2-65E8F7CDE759}">
      <dgm:prSet/>
      <dgm:spPr/>
      <dgm:t>
        <a:bodyPr/>
        <a:lstStyle/>
        <a:p>
          <a:endParaRPr lang="en-US"/>
        </a:p>
      </dgm:t>
    </dgm:pt>
    <dgm:pt modelId="{AC7F43A6-B2F2-40F3-8356-7AF9A365E709}">
      <dgm:prSet/>
      <dgm:spPr/>
      <dgm:t>
        <a:bodyPr/>
        <a:lstStyle/>
        <a:p>
          <a:r>
            <a:rPr lang="en-US"/>
            <a:t>2- Grok</a:t>
          </a:r>
        </a:p>
      </dgm:t>
    </dgm:pt>
    <dgm:pt modelId="{74506CA8-7846-418C-9788-49AA232B9106}" type="parTrans" cxnId="{B3DF3C75-BAD7-4460-85E8-9405459F53A8}">
      <dgm:prSet/>
      <dgm:spPr/>
      <dgm:t>
        <a:bodyPr/>
        <a:lstStyle/>
        <a:p>
          <a:endParaRPr lang="en-US"/>
        </a:p>
      </dgm:t>
    </dgm:pt>
    <dgm:pt modelId="{9CE3B9A8-A158-4584-8E7C-E2D543D4C412}" type="sibTrans" cxnId="{B3DF3C75-BAD7-4460-85E8-9405459F53A8}">
      <dgm:prSet/>
      <dgm:spPr/>
      <dgm:t>
        <a:bodyPr/>
        <a:lstStyle/>
        <a:p>
          <a:endParaRPr lang="en-US"/>
        </a:p>
      </dgm:t>
    </dgm:pt>
    <dgm:pt modelId="{B7F0626A-E79B-4B3E-8729-B608F6F1DA10}">
      <dgm:prSet/>
      <dgm:spPr/>
      <dgm:t>
        <a:bodyPr/>
        <a:lstStyle/>
        <a:p>
          <a:r>
            <a:rPr lang="en-US"/>
            <a:t>3- Perplexity</a:t>
          </a:r>
        </a:p>
      </dgm:t>
    </dgm:pt>
    <dgm:pt modelId="{85F4CEAD-28F4-40AC-AA05-6BA9E7D2FA14}" type="parTrans" cxnId="{52825F6C-AF1F-4CAD-AD0C-2F07D24DE45D}">
      <dgm:prSet/>
      <dgm:spPr/>
      <dgm:t>
        <a:bodyPr/>
        <a:lstStyle/>
        <a:p>
          <a:endParaRPr lang="en-US"/>
        </a:p>
      </dgm:t>
    </dgm:pt>
    <dgm:pt modelId="{8594B2E4-64E4-4EC2-959E-8446693C146D}" type="sibTrans" cxnId="{52825F6C-AF1F-4CAD-AD0C-2F07D24DE45D}">
      <dgm:prSet/>
      <dgm:spPr/>
      <dgm:t>
        <a:bodyPr/>
        <a:lstStyle/>
        <a:p>
          <a:endParaRPr lang="en-US"/>
        </a:p>
      </dgm:t>
    </dgm:pt>
    <dgm:pt modelId="{B18C7406-D252-4FE4-8AD6-9D942D30135B}">
      <dgm:prSet/>
      <dgm:spPr/>
      <dgm:t>
        <a:bodyPr/>
        <a:lstStyle/>
        <a:p>
          <a:r>
            <a:rPr lang="en-US"/>
            <a:t>4-qwen ai</a:t>
          </a:r>
        </a:p>
      </dgm:t>
    </dgm:pt>
    <dgm:pt modelId="{54819611-37E7-4E01-8B6E-AE9C113330AB}" type="parTrans" cxnId="{A5F6F874-8B3B-4910-BB70-FFE9E43D25D7}">
      <dgm:prSet/>
      <dgm:spPr/>
      <dgm:t>
        <a:bodyPr/>
        <a:lstStyle/>
        <a:p>
          <a:endParaRPr lang="en-US"/>
        </a:p>
      </dgm:t>
    </dgm:pt>
    <dgm:pt modelId="{390EE047-E41C-47DC-BFA9-70CF21822A03}" type="sibTrans" cxnId="{A5F6F874-8B3B-4910-BB70-FFE9E43D25D7}">
      <dgm:prSet/>
      <dgm:spPr/>
      <dgm:t>
        <a:bodyPr/>
        <a:lstStyle/>
        <a:p>
          <a:endParaRPr lang="en-US"/>
        </a:p>
      </dgm:t>
    </dgm:pt>
    <dgm:pt modelId="{69B26C76-D69C-4CDC-BAD0-5E7F587FDD4C}">
      <dgm:prSet/>
      <dgm:spPr/>
      <dgm:t>
        <a:bodyPr/>
        <a:lstStyle/>
        <a:p>
          <a:r>
            <a:rPr lang="en-US"/>
            <a:t>5- AI google</a:t>
          </a:r>
        </a:p>
      </dgm:t>
    </dgm:pt>
    <dgm:pt modelId="{6F82F078-0868-4862-AC4C-DFD7F49EFA26}" type="parTrans" cxnId="{53A52CA8-F24A-4C60-8F44-D74F9AC8B9AD}">
      <dgm:prSet/>
      <dgm:spPr/>
      <dgm:t>
        <a:bodyPr/>
        <a:lstStyle/>
        <a:p>
          <a:endParaRPr lang="en-US"/>
        </a:p>
      </dgm:t>
    </dgm:pt>
    <dgm:pt modelId="{4028FB47-BA79-4DEF-BBDF-1B942F7AC0BD}" type="sibTrans" cxnId="{53A52CA8-F24A-4C60-8F44-D74F9AC8B9AD}">
      <dgm:prSet/>
      <dgm:spPr/>
      <dgm:t>
        <a:bodyPr/>
        <a:lstStyle/>
        <a:p>
          <a:endParaRPr lang="en-US"/>
        </a:p>
      </dgm:t>
    </dgm:pt>
    <dgm:pt modelId="{119091BE-0891-4A0B-8377-497ECF4ABE15}" type="pres">
      <dgm:prSet presAssocID="{FADAFF18-B751-4845-A139-546677C781C7}" presName="linear" presStyleCnt="0">
        <dgm:presLayoutVars>
          <dgm:animLvl val="lvl"/>
          <dgm:resizeHandles val="exact"/>
        </dgm:presLayoutVars>
      </dgm:prSet>
      <dgm:spPr/>
    </dgm:pt>
    <dgm:pt modelId="{E002479A-8B83-4AAF-A4F0-ABE766BD8419}" type="pres">
      <dgm:prSet presAssocID="{EEDD7E70-3ABE-4700-BC5F-6E1E7A7546B4}" presName="parentText" presStyleLbl="node1" presStyleIdx="0" presStyleCnt="5">
        <dgm:presLayoutVars>
          <dgm:chMax val="0"/>
          <dgm:bulletEnabled val="1"/>
        </dgm:presLayoutVars>
      </dgm:prSet>
      <dgm:spPr/>
    </dgm:pt>
    <dgm:pt modelId="{15B7276C-59E4-4192-A7BD-9A19D4F73FC9}" type="pres">
      <dgm:prSet presAssocID="{EC0B0BC7-E868-4B4E-A8D9-F2CFE2F0BACD}" presName="spacer" presStyleCnt="0"/>
      <dgm:spPr/>
    </dgm:pt>
    <dgm:pt modelId="{0311A2AB-960F-4684-85C8-34FFC4B933D4}" type="pres">
      <dgm:prSet presAssocID="{AC7F43A6-B2F2-40F3-8356-7AF9A365E709}" presName="parentText" presStyleLbl="node1" presStyleIdx="1" presStyleCnt="5">
        <dgm:presLayoutVars>
          <dgm:chMax val="0"/>
          <dgm:bulletEnabled val="1"/>
        </dgm:presLayoutVars>
      </dgm:prSet>
      <dgm:spPr/>
    </dgm:pt>
    <dgm:pt modelId="{5225C2E4-2779-4A86-AE27-F2A91AD3FCE8}" type="pres">
      <dgm:prSet presAssocID="{9CE3B9A8-A158-4584-8E7C-E2D543D4C412}" presName="spacer" presStyleCnt="0"/>
      <dgm:spPr/>
    </dgm:pt>
    <dgm:pt modelId="{FEC9358F-B95E-4ACF-88E8-66DF4E1FC759}" type="pres">
      <dgm:prSet presAssocID="{B7F0626A-E79B-4B3E-8729-B608F6F1DA10}" presName="parentText" presStyleLbl="node1" presStyleIdx="2" presStyleCnt="5">
        <dgm:presLayoutVars>
          <dgm:chMax val="0"/>
          <dgm:bulletEnabled val="1"/>
        </dgm:presLayoutVars>
      </dgm:prSet>
      <dgm:spPr/>
    </dgm:pt>
    <dgm:pt modelId="{C9AC356A-17FD-4085-BF6D-872DA3E55009}" type="pres">
      <dgm:prSet presAssocID="{8594B2E4-64E4-4EC2-959E-8446693C146D}" presName="spacer" presStyleCnt="0"/>
      <dgm:spPr/>
    </dgm:pt>
    <dgm:pt modelId="{CE45D61A-C4AF-42A1-A1E8-46CBD8D8527C}" type="pres">
      <dgm:prSet presAssocID="{B18C7406-D252-4FE4-8AD6-9D942D30135B}" presName="parentText" presStyleLbl="node1" presStyleIdx="3" presStyleCnt="5">
        <dgm:presLayoutVars>
          <dgm:chMax val="0"/>
          <dgm:bulletEnabled val="1"/>
        </dgm:presLayoutVars>
      </dgm:prSet>
      <dgm:spPr/>
    </dgm:pt>
    <dgm:pt modelId="{B87A49AF-D8D8-4143-AA79-720D6D0429DC}" type="pres">
      <dgm:prSet presAssocID="{390EE047-E41C-47DC-BFA9-70CF21822A03}" presName="spacer" presStyleCnt="0"/>
      <dgm:spPr/>
    </dgm:pt>
    <dgm:pt modelId="{EC7F34F6-41F7-46C8-995D-B01535CDA2D1}" type="pres">
      <dgm:prSet presAssocID="{69B26C76-D69C-4CDC-BAD0-5E7F587FDD4C}" presName="parentText" presStyleLbl="node1" presStyleIdx="4" presStyleCnt="5">
        <dgm:presLayoutVars>
          <dgm:chMax val="0"/>
          <dgm:bulletEnabled val="1"/>
        </dgm:presLayoutVars>
      </dgm:prSet>
      <dgm:spPr/>
    </dgm:pt>
  </dgm:ptLst>
  <dgm:cxnLst>
    <dgm:cxn modelId="{52825F6C-AF1F-4CAD-AD0C-2F07D24DE45D}" srcId="{FADAFF18-B751-4845-A139-546677C781C7}" destId="{B7F0626A-E79B-4B3E-8729-B608F6F1DA10}" srcOrd="2" destOrd="0" parTransId="{85F4CEAD-28F4-40AC-AA05-6BA9E7D2FA14}" sibTransId="{8594B2E4-64E4-4EC2-959E-8446693C146D}"/>
    <dgm:cxn modelId="{A5F6F874-8B3B-4910-BB70-FFE9E43D25D7}" srcId="{FADAFF18-B751-4845-A139-546677C781C7}" destId="{B18C7406-D252-4FE4-8AD6-9D942D30135B}" srcOrd="3" destOrd="0" parTransId="{54819611-37E7-4E01-8B6E-AE9C113330AB}" sibTransId="{390EE047-E41C-47DC-BFA9-70CF21822A03}"/>
    <dgm:cxn modelId="{B3DF3C75-BAD7-4460-85E8-9405459F53A8}" srcId="{FADAFF18-B751-4845-A139-546677C781C7}" destId="{AC7F43A6-B2F2-40F3-8356-7AF9A365E709}" srcOrd="1" destOrd="0" parTransId="{74506CA8-7846-418C-9788-49AA232B9106}" sibTransId="{9CE3B9A8-A158-4584-8E7C-E2D543D4C412}"/>
    <dgm:cxn modelId="{A635B176-759D-4768-B673-CEA602A03B81}" type="presOf" srcId="{AC7F43A6-B2F2-40F3-8356-7AF9A365E709}" destId="{0311A2AB-960F-4684-85C8-34FFC4B933D4}" srcOrd="0" destOrd="0" presId="urn:microsoft.com/office/officeart/2005/8/layout/vList2"/>
    <dgm:cxn modelId="{EC36FA99-9216-4F4F-8F9D-118351F5F82C}" type="presOf" srcId="{69B26C76-D69C-4CDC-BAD0-5E7F587FDD4C}" destId="{EC7F34F6-41F7-46C8-995D-B01535CDA2D1}" srcOrd="0" destOrd="0" presId="urn:microsoft.com/office/officeart/2005/8/layout/vList2"/>
    <dgm:cxn modelId="{1FF5EB9B-29FB-403B-98F2-65E8F7CDE759}" srcId="{FADAFF18-B751-4845-A139-546677C781C7}" destId="{EEDD7E70-3ABE-4700-BC5F-6E1E7A7546B4}" srcOrd="0" destOrd="0" parTransId="{1571A9E1-C02D-4D63-BDD0-50D4785A84F2}" sibTransId="{EC0B0BC7-E868-4B4E-A8D9-F2CFE2F0BACD}"/>
    <dgm:cxn modelId="{53A52CA8-F24A-4C60-8F44-D74F9AC8B9AD}" srcId="{FADAFF18-B751-4845-A139-546677C781C7}" destId="{69B26C76-D69C-4CDC-BAD0-5E7F587FDD4C}" srcOrd="4" destOrd="0" parTransId="{6F82F078-0868-4862-AC4C-DFD7F49EFA26}" sibTransId="{4028FB47-BA79-4DEF-BBDF-1B942F7AC0BD}"/>
    <dgm:cxn modelId="{49FF60BC-6A2C-400C-A26D-A86B73F026F9}" type="presOf" srcId="{FADAFF18-B751-4845-A139-546677C781C7}" destId="{119091BE-0891-4A0B-8377-497ECF4ABE15}" srcOrd="0" destOrd="0" presId="urn:microsoft.com/office/officeart/2005/8/layout/vList2"/>
    <dgm:cxn modelId="{AA7ACBC7-964E-44F3-9572-6B5F4ED47B62}" type="presOf" srcId="{B18C7406-D252-4FE4-8AD6-9D942D30135B}" destId="{CE45D61A-C4AF-42A1-A1E8-46CBD8D8527C}" srcOrd="0" destOrd="0" presId="urn:microsoft.com/office/officeart/2005/8/layout/vList2"/>
    <dgm:cxn modelId="{7E7EC3D3-6115-4628-B3E8-0D824EAC0E4C}" type="presOf" srcId="{B7F0626A-E79B-4B3E-8729-B608F6F1DA10}" destId="{FEC9358F-B95E-4ACF-88E8-66DF4E1FC759}" srcOrd="0" destOrd="0" presId="urn:microsoft.com/office/officeart/2005/8/layout/vList2"/>
    <dgm:cxn modelId="{CBECFEE2-2789-4CB8-9551-8F2A6F49FB68}" type="presOf" srcId="{EEDD7E70-3ABE-4700-BC5F-6E1E7A7546B4}" destId="{E002479A-8B83-4AAF-A4F0-ABE766BD8419}" srcOrd="0" destOrd="0" presId="urn:microsoft.com/office/officeart/2005/8/layout/vList2"/>
    <dgm:cxn modelId="{E6BAA371-F741-45F6-A51C-335AFA775C8F}" type="presParOf" srcId="{119091BE-0891-4A0B-8377-497ECF4ABE15}" destId="{E002479A-8B83-4AAF-A4F0-ABE766BD8419}" srcOrd="0" destOrd="0" presId="urn:microsoft.com/office/officeart/2005/8/layout/vList2"/>
    <dgm:cxn modelId="{EC619FBF-BFB1-44BE-A37E-BBEDA6D4746A}" type="presParOf" srcId="{119091BE-0891-4A0B-8377-497ECF4ABE15}" destId="{15B7276C-59E4-4192-A7BD-9A19D4F73FC9}" srcOrd="1" destOrd="0" presId="urn:microsoft.com/office/officeart/2005/8/layout/vList2"/>
    <dgm:cxn modelId="{CC113563-BE8B-42C6-A09E-7541FF986307}" type="presParOf" srcId="{119091BE-0891-4A0B-8377-497ECF4ABE15}" destId="{0311A2AB-960F-4684-85C8-34FFC4B933D4}" srcOrd="2" destOrd="0" presId="urn:microsoft.com/office/officeart/2005/8/layout/vList2"/>
    <dgm:cxn modelId="{DFB31508-5B1A-4B3C-A119-3BEABE45B780}" type="presParOf" srcId="{119091BE-0891-4A0B-8377-497ECF4ABE15}" destId="{5225C2E4-2779-4A86-AE27-F2A91AD3FCE8}" srcOrd="3" destOrd="0" presId="urn:microsoft.com/office/officeart/2005/8/layout/vList2"/>
    <dgm:cxn modelId="{CA11EF05-A727-4EB6-826E-AB73875FE10C}" type="presParOf" srcId="{119091BE-0891-4A0B-8377-497ECF4ABE15}" destId="{FEC9358F-B95E-4ACF-88E8-66DF4E1FC759}" srcOrd="4" destOrd="0" presId="urn:microsoft.com/office/officeart/2005/8/layout/vList2"/>
    <dgm:cxn modelId="{BCDB8CE8-5EEA-4E51-B434-938D6B7DF31D}" type="presParOf" srcId="{119091BE-0891-4A0B-8377-497ECF4ABE15}" destId="{C9AC356A-17FD-4085-BF6D-872DA3E55009}" srcOrd="5" destOrd="0" presId="urn:microsoft.com/office/officeart/2005/8/layout/vList2"/>
    <dgm:cxn modelId="{10FC1441-2A60-4C0F-BCE2-09EC6A5C55AD}" type="presParOf" srcId="{119091BE-0891-4A0B-8377-497ECF4ABE15}" destId="{CE45D61A-C4AF-42A1-A1E8-46CBD8D8527C}" srcOrd="6" destOrd="0" presId="urn:microsoft.com/office/officeart/2005/8/layout/vList2"/>
    <dgm:cxn modelId="{04B3C41C-A8C1-4688-A47F-723153ABC747}" type="presParOf" srcId="{119091BE-0891-4A0B-8377-497ECF4ABE15}" destId="{B87A49AF-D8D8-4143-AA79-720D6D0429DC}" srcOrd="7" destOrd="0" presId="urn:microsoft.com/office/officeart/2005/8/layout/vList2"/>
    <dgm:cxn modelId="{0E446E7C-95CF-4158-99EE-7E996153AF8E}" type="presParOf" srcId="{119091BE-0891-4A0B-8377-497ECF4ABE15}" destId="{EC7F34F6-41F7-46C8-995D-B01535CDA2D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A8BAE-0F4A-48C8-B114-7A27271CAD51}">
      <dsp:nvSpPr>
        <dsp:cNvPr id="0" name=""/>
        <dsp:cNvSpPr/>
      </dsp:nvSpPr>
      <dsp:spPr>
        <a:xfrm>
          <a:off x="0" y="563"/>
          <a:ext cx="8625510" cy="919703"/>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r" defTabSz="1066800" rtl="1">
            <a:lnSpc>
              <a:spcPct val="90000"/>
            </a:lnSpc>
            <a:spcBef>
              <a:spcPct val="0"/>
            </a:spcBef>
            <a:spcAft>
              <a:spcPct val="35000"/>
            </a:spcAft>
            <a:buNone/>
          </a:pPr>
          <a:r>
            <a:rPr lang="fa-IR" sz="24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۱</a:t>
          </a:r>
          <a:r>
            <a:rPr lang="fa-IR" sz="2400" b="1" kern="1200" dirty="0">
              <a:solidFill>
                <a:schemeClr val="tx1"/>
              </a:solidFill>
              <a:effectLst/>
              <a:latin typeface="Calibri" panose="020F0502020204030204" pitchFamily="34" charset="0"/>
              <a:ea typeface="Times New Roman" panose="02020603050405020304" pitchFamily="18" charset="0"/>
              <a:cs typeface="B Nazanin" panose="00000400000000000000" pitchFamily="2" charset="-78"/>
            </a:rPr>
            <a:t>. داده خام را جمع‌آوری می‌کنیم (مثلاً عکس، متن، سیگنال).</a:t>
          </a:r>
          <a:endParaRPr lang="en-US" sz="2400" b="1" kern="1200" dirty="0">
            <a:solidFill>
              <a:schemeClr val="tx1"/>
            </a:solidFill>
          </a:endParaRPr>
        </a:p>
      </dsp:txBody>
      <dsp:txXfrm>
        <a:off x="44896" y="45459"/>
        <a:ext cx="8535718" cy="829911"/>
      </dsp:txXfrm>
    </dsp:sp>
    <dsp:sp modelId="{1D592312-A9DE-4B22-A94E-653B21FA9078}">
      <dsp:nvSpPr>
        <dsp:cNvPr id="0" name=""/>
        <dsp:cNvSpPr/>
      </dsp:nvSpPr>
      <dsp:spPr>
        <a:xfrm>
          <a:off x="0" y="933142"/>
          <a:ext cx="8625510" cy="919703"/>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r" defTabSz="1066800" rtl="1">
            <a:lnSpc>
              <a:spcPct val="90000"/>
            </a:lnSpc>
            <a:spcBef>
              <a:spcPct val="0"/>
            </a:spcBef>
            <a:spcAft>
              <a:spcPct val="35000"/>
            </a:spcAft>
            <a:buNone/>
          </a:pPr>
          <a:r>
            <a:rPr lang="fa-IR" sz="2400" b="1" kern="1200" dirty="0">
              <a:solidFill>
                <a:schemeClr val="tx1"/>
              </a:solidFill>
              <a:effectLst/>
              <a:latin typeface="Calibri" panose="020F0502020204030204" pitchFamily="34" charset="0"/>
              <a:ea typeface="Times New Roman" panose="02020603050405020304" pitchFamily="18" charset="0"/>
              <a:cs typeface="B Nazanin" panose="00000400000000000000" pitchFamily="2" charset="-78"/>
            </a:rPr>
            <a:t>۲.آن را به ویژگی‌های عددی تبدیل می‌کنیم.</a:t>
          </a:r>
          <a:endParaRPr lang="en-US" sz="2400" b="1" kern="1200"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dsp:txBody>
      <dsp:txXfrm>
        <a:off x="44896" y="978038"/>
        <a:ext cx="8535718" cy="829911"/>
      </dsp:txXfrm>
    </dsp:sp>
    <dsp:sp modelId="{8E96545E-149B-4388-9442-51E44948D3F0}">
      <dsp:nvSpPr>
        <dsp:cNvPr id="0" name=""/>
        <dsp:cNvSpPr/>
      </dsp:nvSpPr>
      <dsp:spPr>
        <a:xfrm>
          <a:off x="0" y="1864026"/>
          <a:ext cx="8625510" cy="919703"/>
        </a:xfrm>
        <a:prstGeom prst="roundRect">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r" defTabSz="1066800" rtl="1">
            <a:lnSpc>
              <a:spcPct val="90000"/>
            </a:lnSpc>
            <a:spcBef>
              <a:spcPct val="0"/>
            </a:spcBef>
            <a:spcAft>
              <a:spcPct val="35000"/>
            </a:spcAft>
            <a:buNone/>
          </a:pPr>
          <a:r>
            <a:rPr lang="fa-IR" sz="2400" b="1" kern="1200">
              <a:solidFill>
                <a:schemeClr val="tx1"/>
              </a:solidFill>
              <a:effectLst/>
              <a:latin typeface="Calibri" panose="020F0502020204030204" pitchFamily="34" charset="0"/>
              <a:ea typeface="Times New Roman" panose="02020603050405020304" pitchFamily="18" charset="0"/>
              <a:cs typeface="B Nazanin" panose="00000400000000000000" pitchFamily="2" charset="-78"/>
            </a:rPr>
            <a:t>۳. مدل ریاضی انتخاب می‌کنیم (مثلاً رگرسیون، شبکه عصبی).</a:t>
          </a:r>
          <a:endParaRPr lang="en-US" sz="2400" b="1" kern="1200"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dsp:txBody>
      <dsp:txXfrm>
        <a:off x="44896" y="1908922"/>
        <a:ext cx="8535718" cy="829911"/>
      </dsp:txXfrm>
    </dsp:sp>
    <dsp:sp modelId="{FA3DAC5D-7F09-45BD-8229-EF957BB6F8C1}">
      <dsp:nvSpPr>
        <dsp:cNvPr id="0" name=""/>
        <dsp:cNvSpPr/>
      </dsp:nvSpPr>
      <dsp:spPr>
        <a:xfrm>
          <a:off x="0" y="2794909"/>
          <a:ext cx="8625510" cy="919703"/>
        </a:xfrm>
        <a:prstGeom prst="roundRect">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r" defTabSz="1066800" rtl="1">
            <a:lnSpc>
              <a:spcPct val="90000"/>
            </a:lnSpc>
            <a:spcBef>
              <a:spcPct val="0"/>
            </a:spcBef>
            <a:spcAft>
              <a:spcPct val="35000"/>
            </a:spcAft>
            <a:buNone/>
          </a:pPr>
          <a:r>
            <a:rPr lang="fa-IR" sz="2400" b="1" kern="1200" dirty="0">
              <a:solidFill>
                <a:schemeClr val="tx1"/>
              </a:solidFill>
              <a:effectLst/>
              <a:latin typeface="Calibri" panose="020F0502020204030204" pitchFamily="34" charset="0"/>
              <a:ea typeface="Times New Roman" panose="02020603050405020304" pitchFamily="18" charset="0"/>
              <a:cs typeface="B Nazanin" panose="00000400000000000000" pitchFamily="2" charset="-78"/>
            </a:rPr>
            <a:t>۴. در فرآیند آموزش، پارامترها را طوری تغییر می‌دهیم که خروجی درست نزدیک‌تر شود.</a:t>
          </a:r>
          <a:endParaRPr lang="en-US" sz="2400" b="1" kern="1200"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dsp:txBody>
      <dsp:txXfrm>
        <a:off x="44896" y="2839805"/>
        <a:ext cx="8535718" cy="829911"/>
      </dsp:txXfrm>
    </dsp:sp>
    <dsp:sp modelId="{0F8530C8-49E7-48A9-9AC9-594B84539BDF}">
      <dsp:nvSpPr>
        <dsp:cNvPr id="0" name=""/>
        <dsp:cNvSpPr/>
      </dsp:nvSpPr>
      <dsp:spPr>
        <a:xfrm>
          <a:off x="0" y="3725793"/>
          <a:ext cx="8625510" cy="919703"/>
        </a:xfrm>
        <a:prstGeom prst="roundRect">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r" defTabSz="1066800" rtl="1">
            <a:lnSpc>
              <a:spcPct val="90000"/>
            </a:lnSpc>
            <a:spcBef>
              <a:spcPct val="0"/>
            </a:spcBef>
            <a:spcAft>
              <a:spcPct val="35000"/>
            </a:spcAft>
            <a:buNone/>
          </a:pPr>
          <a:r>
            <a:rPr lang="fa-IR" sz="2400" b="1" kern="1200" dirty="0">
              <a:solidFill>
                <a:schemeClr val="tx1"/>
              </a:solidFill>
              <a:effectLst/>
              <a:latin typeface="Calibri" panose="020F0502020204030204" pitchFamily="34" charset="0"/>
              <a:ea typeface="Times New Roman" panose="02020603050405020304" pitchFamily="18" charset="0"/>
              <a:cs typeface="B Nazanin" panose="00000400000000000000" pitchFamily="2" charset="-78"/>
            </a:rPr>
            <a:t>۵.در استنتاج، مدل آموزش‌دیده را روی داده‌های جدید اعمال می‌کنیم.</a:t>
          </a:r>
          <a:endParaRPr lang="en-US" sz="2400" b="1" kern="1200"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dsp:txBody>
      <dsp:txXfrm>
        <a:off x="44896" y="3770689"/>
        <a:ext cx="8535718" cy="8299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C7D807-AFFE-4278-B35F-68020984732A}">
      <dsp:nvSpPr>
        <dsp:cNvPr id="0" name=""/>
        <dsp:cNvSpPr/>
      </dsp:nvSpPr>
      <dsp:spPr>
        <a:xfrm>
          <a:off x="0" y="0"/>
          <a:ext cx="4388993" cy="4388993"/>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3B7F15-4FF1-4FE9-B048-4830B048BC26}">
      <dsp:nvSpPr>
        <dsp:cNvPr id="0" name=""/>
        <dsp:cNvSpPr/>
      </dsp:nvSpPr>
      <dsp:spPr>
        <a:xfrm>
          <a:off x="2194496" y="0"/>
          <a:ext cx="7863903" cy="4388993"/>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fa-IR" sz="3700" kern="1200">
              <a:cs typeface="B Nazanin" panose="00000400000000000000" pitchFamily="2" charset="-78"/>
            </a:rPr>
            <a:t>جمع‌آوری و پیش‌پردازش داده</a:t>
          </a:r>
          <a:endParaRPr lang="en-US" sz="3700" kern="1200">
            <a:cs typeface="B Nazanin" panose="00000400000000000000" pitchFamily="2" charset="-78"/>
          </a:endParaRPr>
        </a:p>
      </dsp:txBody>
      <dsp:txXfrm>
        <a:off x="2194496" y="0"/>
        <a:ext cx="7863903" cy="932661"/>
      </dsp:txXfrm>
    </dsp:sp>
    <dsp:sp modelId="{B18E5DC2-C83F-40F9-97CD-C9E4A94AD3C8}">
      <dsp:nvSpPr>
        <dsp:cNvPr id="0" name=""/>
        <dsp:cNvSpPr/>
      </dsp:nvSpPr>
      <dsp:spPr>
        <a:xfrm>
          <a:off x="576055" y="932661"/>
          <a:ext cx="3236882" cy="3236882"/>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F08A61-9681-42A3-A4CE-66AF2B5E641C}">
      <dsp:nvSpPr>
        <dsp:cNvPr id="0" name=""/>
        <dsp:cNvSpPr/>
      </dsp:nvSpPr>
      <dsp:spPr>
        <a:xfrm>
          <a:off x="2194496" y="932661"/>
          <a:ext cx="7863903" cy="3236882"/>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fa-IR" sz="3700" kern="1200" dirty="0">
              <a:cs typeface="B Nazanin" panose="00000400000000000000" pitchFamily="2" charset="-78"/>
            </a:rPr>
            <a:t>آموزش و اعتبارسنجی مدل</a:t>
          </a:r>
          <a:endParaRPr lang="en-US" sz="3700" kern="1200" dirty="0">
            <a:cs typeface="B Nazanin" panose="00000400000000000000" pitchFamily="2" charset="-78"/>
          </a:endParaRPr>
        </a:p>
      </dsp:txBody>
      <dsp:txXfrm>
        <a:off x="2194496" y="932661"/>
        <a:ext cx="7863903" cy="932661"/>
      </dsp:txXfrm>
    </dsp:sp>
    <dsp:sp modelId="{C2951717-293E-4BC6-B462-EE4E8E3EF505}">
      <dsp:nvSpPr>
        <dsp:cNvPr id="0" name=""/>
        <dsp:cNvSpPr/>
      </dsp:nvSpPr>
      <dsp:spPr>
        <a:xfrm>
          <a:off x="1152110" y="1865322"/>
          <a:ext cx="2084771" cy="2084771"/>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E4AD91-AB93-49C4-A465-78A33A86E393}">
      <dsp:nvSpPr>
        <dsp:cNvPr id="0" name=""/>
        <dsp:cNvSpPr/>
      </dsp:nvSpPr>
      <dsp:spPr>
        <a:xfrm>
          <a:off x="2194496" y="1865322"/>
          <a:ext cx="7863903" cy="2084771"/>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fa-IR" sz="3700" kern="1200">
              <a:cs typeface="B Nazanin" panose="00000400000000000000" pitchFamily="2" charset="-78"/>
            </a:rPr>
            <a:t>استقرار برای استفاده واقعی</a:t>
          </a:r>
          <a:endParaRPr lang="en-US" sz="3700" kern="1200">
            <a:cs typeface="B Nazanin" panose="00000400000000000000" pitchFamily="2" charset="-78"/>
          </a:endParaRPr>
        </a:p>
      </dsp:txBody>
      <dsp:txXfrm>
        <a:off x="2194496" y="1865322"/>
        <a:ext cx="7863903" cy="932661"/>
      </dsp:txXfrm>
    </dsp:sp>
    <dsp:sp modelId="{52B85121-63EF-458C-9B00-9165D5A70B45}">
      <dsp:nvSpPr>
        <dsp:cNvPr id="0" name=""/>
        <dsp:cNvSpPr/>
      </dsp:nvSpPr>
      <dsp:spPr>
        <a:xfrm>
          <a:off x="1728165" y="2797983"/>
          <a:ext cx="932661" cy="932661"/>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740A7F-54D3-4E23-BFC3-CA1B5C6400D1}">
      <dsp:nvSpPr>
        <dsp:cNvPr id="0" name=""/>
        <dsp:cNvSpPr/>
      </dsp:nvSpPr>
      <dsp:spPr>
        <a:xfrm>
          <a:off x="2194496" y="2797983"/>
          <a:ext cx="7863903" cy="932661"/>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fa-IR" sz="3700" kern="1200" dirty="0">
              <a:cs typeface="B Nazanin" panose="00000400000000000000" pitchFamily="2" charset="-78"/>
            </a:rPr>
            <a:t>پایش و به‌روزرسانی مداوم</a:t>
          </a:r>
          <a:endParaRPr lang="en-US" sz="3700" kern="1200" dirty="0">
            <a:cs typeface="B Nazanin" panose="00000400000000000000" pitchFamily="2" charset="-78"/>
          </a:endParaRPr>
        </a:p>
      </dsp:txBody>
      <dsp:txXfrm>
        <a:off x="2194496" y="2797983"/>
        <a:ext cx="7863903" cy="9326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2479A-8B83-4AAF-A4F0-ABE766BD8419}">
      <dsp:nvSpPr>
        <dsp:cNvPr id="0" name=""/>
        <dsp:cNvSpPr/>
      </dsp:nvSpPr>
      <dsp:spPr>
        <a:xfrm>
          <a:off x="0" y="40929"/>
          <a:ext cx="10058399" cy="81549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1- Chatgpt</a:t>
          </a:r>
        </a:p>
      </dsp:txBody>
      <dsp:txXfrm>
        <a:off x="39809" y="80738"/>
        <a:ext cx="9978781" cy="735872"/>
      </dsp:txXfrm>
    </dsp:sp>
    <dsp:sp modelId="{0311A2AB-960F-4684-85C8-34FFC4B933D4}">
      <dsp:nvSpPr>
        <dsp:cNvPr id="0" name=""/>
        <dsp:cNvSpPr/>
      </dsp:nvSpPr>
      <dsp:spPr>
        <a:xfrm>
          <a:off x="0" y="954339"/>
          <a:ext cx="10058399" cy="81549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2- Grok</a:t>
          </a:r>
        </a:p>
      </dsp:txBody>
      <dsp:txXfrm>
        <a:off x="39809" y="994148"/>
        <a:ext cx="9978781" cy="735872"/>
      </dsp:txXfrm>
    </dsp:sp>
    <dsp:sp modelId="{FEC9358F-B95E-4ACF-88E8-66DF4E1FC759}">
      <dsp:nvSpPr>
        <dsp:cNvPr id="0" name=""/>
        <dsp:cNvSpPr/>
      </dsp:nvSpPr>
      <dsp:spPr>
        <a:xfrm>
          <a:off x="0" y="1867750"/>
          <a:ext cx="10058399" cy="81549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3- Perplexity</a:t>
          </a:r>
        </a:p>
      </dsp:txBody>
      <dsp:txXfrm>
        <a:off x="39809" y="1907559"/>
        <a:ext cx="9978781" cy="735872"/>
      </dsp:txXfrm>
    </dsp:sp>
    <dsp:sp modelId="{CE45D61A-C4AF-42A1-A1E8-46CBD8D8527C}">
      <dsp:nvSpPr>
        <dsp:cNvPr id="0" name=""/>
        <dsp:cNvSpPr/>
      </dsp:nvSpPr>
      <dsp:spPr>
        <a:xfrm>
          <a:off x="0" y="2781160"/>
          <a:ext cx="10058399" cy="81549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4-qwen ai</a:t>
          </a:r>
        </a:p>
      </dsp:txBody>
      <dsp:txXfrm>
        <a:off x="39809" y="2820969"/>
        <a:ext cx="9978781" cy="735872"/>
      </dsp:txXfrm>
    </dsp:sp>
    <dsp:sp modelId="{EC7F34F6-41F7-46C8-995D-B01535CDA2D1}">
      <dsp:nvSpPr>
        <dsp:cNvPr id="0" name=""/>
        <dsp:cNvSpPr/>
      </dsp:nvSpPr>
      <dsp:spPr>
        <a:xfrm>
          <a:off x="0" y="3694570"/>
          <a:ext cx="10058399" cy="81549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5- AI google</a:t>
          </a:r>
        </a:p>
      </dsp:txBody>
      <dsp:txXfrm>
        <a:off x="39809" y="3734379"/>
        <a:ext cx="9978781" cy="73587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83D57-852A-4A15-83D1-6A2E92409AC8}" type="datetimeFigureOut">
              <a:rPr lang="en-US" smtClean="0"/>
              <a:t>8/28/2025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F5AF3E-7FD4-4E7B-B228-6EA1F459DBCA}" type="slidenum">
              <a:rPr lang="en-US" smtClean="0"/>
              <a:t>‹#›</a:t>
            </a:fld>
            <a:endParaRPr lang="en-US"/>
          </a:p>
        </p:txBody>
      </p:sp>
    </p:spTree>
    <p:extLst>
      <p:ext uri="{BB962C8B-B14F-4D97-AF65-F5344CB8AC3E}">
        <p14:creationId xmlns:p14="http://schemas.microsoft.com/office/powerpoint/2010/main" val="2839892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sz="1200" dirty="0">
                <a:cs typeface="B Nazanin" panose="00000400000000000000" pitchFamily="2" charset="-78"/>
              </a:rPr>
              <a:t>مثال بزنید: یک انسان پس از دیدن چند گربه می‌تواند گربه را تشخیص دهد، اما هوش مصنوعی با پردازش هزاران تصویر گربه این مهارت را به دست می‌آورد.</a:t>
            </a:r>
          </a:p>
          <a:p>
            <a:pPr algn="r" rtl="1"/>
            <a:endParaRPr lang="en-US" dirty="0"/>
          </a:p>
        </p:txBody>
      </p:sp>
      <p:sp>
        <p:nvSpPr>
          <p:cNvPr id="4" name="Slide Number Placeholder 3"/>
          <p:cNvSpPr>
            <a:spLocks noGrp="1"/>
          </p:cNvSpPr>
          <p:nvPr>
            <p:ph type="sldNum" sz="quarter" idx="5"/>
          </p:nvPr>
        </p:nvSpPr>
        <p:spPr/>
        <p:txBody>
          <a:bodyPr/>
          <a:lstStyle/>
          <a:p>
            <a:fld id="{FDF5AF3E-7FD4-4E7B-B228-6EA1F459DBCA}" type="slidenum">
              <a:rPr lang="en-US" smtClean="0"/>
              <a:t>2</a:t>
            </a:fld>
            <a:endParaRPr lang="en-US"/>
          </a:p>
        </p:txBody>
      </p:sp>
    </p:spTree>
    <p:extLst>
      <p:ext uri="{BB962C8B-B14F-4D97-AF65-F5344CB8AC3E}">
        <p14:creationId xmlns:p14="http://schemas.microsoft.com/office/powerpoint/2010/main" val="1443506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یادگیری ماشین معمولاً به سه دسته تقسیم می‌شود: یادگیری نظارت‌شده با داده برچسب‌دار، یادگیری بدون نظارت با داده بدون برچسب، و یادگیری تقویتی که با تعامل با محیط و دریافت پاداش یاد می‌گیرد.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F5AF3E-7FD4-4E7B-B228-6EA1F459DBCA}" type="slidenum">
              <a:rPr lang="en-US" smtClean="0"/>
              <a:t>16</a:t>
            </a:fld>
            <a:endParaRPr lang="en-US"/>
          </a:p>
        </p:txBody>
      </p:sp>
    </p:spTree>
    <p:extLst>
      <p:ext uri="{BB962C8B-B14F-4D97-AF65-F5344CB8AC3E}">
        <p14:creationId xmlns:p14="http://schemas.microsoft.com/office/powerpoint/2010/main" val="498524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یادگیری ماشین معمولاً به سه دسته تقسیم می‌شود: یادگیری نظارت‌شده با داده برچسب‌دار، یادگیری بدون نظارت با داده بدون برچسب، و یادگیری تقویتی که با تعامل با محیط و دریافت پاداش یاد می‌گیرد.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F5AF3E-7FD4-4E7B-B228-6EA1F459DBCA}" type="slidenum">
              <a:rPr lang="en-US" smtClean="0"/>
              <a:t>17</a:t>
            </a:fld>
            <a:endParaRPr lang="en-US"/>
          </a:p>
        </p:txBody>
      </p:sp>
    </p:spTree>
    <p:extLst>
      <p:ext uri="{BB962C8B-B14F-4D97-AF65-F5344CB8AC3E}">
        <p14:creationId xmlns:p14="http://schemas.microsoft.com/office/powerpoint/2010/main" val="638587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یادگیری نظارت‌شده ورودی‌ها را به خروجی‌های صحیح با استفاده از داده‌های برچسب‌دار نگاشت می‌کند. مثلاً یک مجموعه ایمیل برچسب‌دار (هرزنامه یا غیرهرزنامه) فیلتر هرزنامه را آموزش می‌دهد. مشابه آن، مدل‌های رگرسیون مقادیر پیوسته مثل قیمت خانه را پیش‌بینی می‌کنند.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F5AF3E-7FD4-4E7B-B228-6EA1F459DBCA}" type="slidenum">
              <a:rPr lang="en-US" smtClean="0"/>
              <a:t>18</a:t>
            </a:fld>
            <a:endParaRPr lang="en-US"/>
          </a:p>
        </p:txBody>
      </p:sp>
    </p:spTree>
    <p:extLst>
      <p:ext uri="{BB962C8B-B14F-4D97-AF65-F5344CB8AC3E}">
        <p14:creationId xmlns:p14="http://schemas.microsoft.com/office/powerpoint/2010/main" val="1156424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یادگیری بدون نظارت با داده بدون برچسب کار می‌کند و به دنبال یافتن ساختار در آن است. به‌عنوان مثال، الگوریتم‌های خوشه‌بندی می‌توانند مشتریان را بر اساس رفتار گروه‌بندی کنند، یا روش‌های کاهش ابعاد داده‌های پیچیده را ساده کنند.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F5AF3E-7FD4-4E7B-B228-6EA1F459DBCA}" type="slidenum">
              <a:rPr lang="en-US" smtClean="0"/>
              <a:t>19</a:t>
            </a:fld>
            <a:endParaRPr lang="en-US"/>
          </a:p>
        </p:txBody>
      </p:sp>
    </p:spTree>
    <p:extLst>
      <p:ext uri="{BB962C8B-B14F-4D97-AF65-F5344CB8AC3E}">
        <p14:creationId xmlns:p14="http://schemas.microsoft.com/office/powerpoint/2010/main" val="2937350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یادگیری تقویتی شامل عاملی است که تصمیم می‌گیرد، پاداش یا جریمه دریافت می‌کند، و رفتار خود را برای حداکثر کردن پاداش در بلندمدت تنظیم می‌کند. نمونه‌های معروف آن شامل هوش مصنوعی‌های بازی‌ساز و سیستم‌های کنترل رباتیک هستند.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F5AF3E-7FD4-4E7B-B228-6EA1F459DBCA}" type="slidenum">
              <a:rPr lang="en-US" smtClean="0"/>
              <a:t>20</a:t>
            </a:fld>
            <a:endParaRPr lang="en-US"/>
          </a:p>
        </p:txBody>
      </p:sp>
    </p:spTree>
    <p:extLst>
      <p:ext uri="{BB962C8B-B14F-4D97-AF65-F5344CB8AC3E}">
        <p14:creationId xmlns:p14="http://schemas.microsoft.com/office/powerpoint/2010/main" val="549498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fa-IR" sz="1800" dirty="0">
                <a:effectLst/>
                <a:ea typeface="Times New Roman" panose="02020603050405020304" pitchFamily="18" charset="0"/>
                <a:cs typeface="Times New Roman" panose="02020603050405020304" pitchFamily="18" charset="0"/>
              </a:rPr>
              <a:t>یادگیری عمیق از شبکه‌های عصبی با لایه‌های متعدد برای یادگیری مستقیم از داده خام استفاده می‌کند و نیاز به مهندسی دستی ویژگی‌ها را کاهش می‌دهد. این رویکرد موجب پیشرفت‌های بزرگی در تشخیص تصویر، پردازش زبان طبیعی، و مدل‌های مولد مانند </a:t>
            </a:r>
            <a:r>
              <a:rPr lang="en-US" sz="1800" dirty="0" err="1">
                <a:effectLst/>
                <a:latin typeface="Times New Roman" panose="02020603050405020304" pitchFamily="18" charset="0"/>
                <a:ea typeface="Times New Roman" panose="02020603050405020304" pitchFamily="18" charset="0"/>
              </a:rPr>
              <a:t>ChatGPT</a:t>
            </a:r>
            <a:r>
              <a:rPr lang="fa-IR" sz="1800" dirty="0">
                <a:effectLst/>
                <a:latin typeface="Times New Roman" panose="02020603050405020304" pitchFamily="18" charset="0"/>
                <a:ea typeface="Times New Roman" panose="02020603050405020304" pitchFamily="18" charset="0"/>
              </a:rPr>
              <a:t> شده است</a:t>
            </a:r>
            <a:endParaRPr lang="en-US" sz="1800" dirty="0">
              <a:effectLst/>
              <a:latin typeface="Times New Roman" panose="02020603050405020304" pitchFamily="18" charset="0"/>
              <a:ea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endParaRPr lang="fa-IR" sz="1600" dirty="0">
              <a:latin typeface="Calibri" panose="020F0502020204030204" pitchFamily="34" charset="0"/>
              <a:ea typeface="Calibri" panose="020F0502020204030204" pitchFamily="34" charset="0"/>
              <a:cs typeface="B Nazanin" panose="00000400000000000000" pitchFamily="2" charset="-78"/>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fa-IR" b="1" dirty="0">
                <a:effectLst/>
                <a:ea typeface="Times New Roman" panose="02020603050405020304" pitchFamily="18" charset="0"/>
                <a:cs typeface="B Nazanin" panose="00000400000000000000" pitchFamily="2" charset="-78"/>
              </a:rPr>
              <a:t>مثال‌ها</a:t>
            </a:r>
            <a:endParaRPr lang="fa-IR" sz="1600" dirty="0">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Calibri" panose="020F0502020204030204" pitchFamily="34" charset="0"/>
                <a:ea typeface="Times New Roman" panose="02020603050405020304" pitchFamily="18" charset="0"/>
                <a:cs typeface="B Nazanin" panose="00000400000000000000" pitchFamily="2" charset="-78"/>
              </a:rPr>
              <a:t>تشخیص چهره در موبایل</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Calibri" panose="020F0502020204030204" pitchFamily="34" charset="0"/>
                <a:ea typeface="Times New Roman" panose="02020603050405020304" pitchFamily="18" charset="0"/>
                <a:cs typeface="B Nazanin" panose="00000400000000000000" pitchFamily="2" charset="-78"/>
              </a:rPr>
              <a:t>ترجمه خودکار متن با </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Google Translate</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Calibri" panose="020F0502020204030204" pitchFamily="34" charset="0"/>
                <a:ea typeface="Times New Roman" panose="02020603050405020304" pitchFamily="18" charset="0"/>
                <a:cs typeface="B Nazanin" panose="00000400000000000000" pitchFamily="2" charset="-78"/>
              </a:rPr>
              <a:t>تولید تصویر از متن با </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DALL·E</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a:p>
            <a:pPr marL="0" marR="0" algn="r" rtl="1">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F5AF3E-7FD4-4E7B-B228-6EA1F459DBCA}" type="slidenum">
              <a:rPr lang="en-US" smtClean="0"/>
              <a:t>21</a:t>
            </a:fld>
            <a:endParaRPr lang="en-US"/>
          </a:p>
        </p:txBody>
      </p:sp>
    </p:spTree>
    <p:extLst>
      <p:ext uri="{BB962C8B-B14F-4D97-AF65-F5344CB8AC3E}">
        <p14:creationId xmlns:p14="http://schemas.microsoft.com/office/powerpoint/2010/main" val="875255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fa-IR" sz="1800" dirty="0">
                <a:effectLst/>
                <a:ea typeface="Times New Roman" panose="02020603050405020304" pitchFamily="18" charset="0"/>
                <a:cs typeface="Times New Roman" panose="02020603050405020304" pitchFamily="18" charset="0"/>
              </a:rPr>
              <a:t>یادگیری عمیق از شبکه‌های عصبی با لایه‌های متعدد برای یادگیری مستقیم از داده خام استفاده می‌کند و نیاز به مهندسی دستی ویژگی‌ها را کاهش می‌دهد. این رویکرد موجب پیشرفت‌های بزرگی در تشخیص تصویر، پردازش زبان طبیعی، و مدل‌های مولد مانند </a:t>
            </a:r>
            <a:r>
              <a:rPr lang="en-US" sz="1800" dirty="0" err="1">
                <a:effectLst/>
                <a:latin typeface="Times New Roman" panose="02020603050405020304" pitchFamily="18" charset="0"/>
                <a:ea typeface="Times New Roman" panose="02020603050405020304" pitchFamily="18" charset="0"/>
              </a:rPr>
              <a:t>ChatGPT</a:t>
            </a:r>
            <a:r>
              <a:rPr lang="fa-IR" sz="1800" dirty="0">
                <a:effectLst/>
                <a:latin typeface="Times New Roman" panose="02020603050405020304" pitchFamily="18" charset="0"/>
                <a:ea typeface="Times New Roman" panose="02020603050405020304" pitchFamily="18" charset="0"/>
              </a:rPr>
              <a:t> شده است</a:t>
            </a:r>
            <a:endParaRPr lang="en-US" sz="1800" dirty="0">
              <a:effectLst/>
              <a:latin typeface="Times New Roman" panose="02020603050405020304" pitchFamily="18" charset="0"/>
              <a:ea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endParaRPr lang="fa-IR" sz="1600" dirty="0">
              <a:latin typeface="Calibri" panose="020F0502020204030204" pitchFamily="34" charset="0"/>
              <a:ea typeface="Calibri" panose="020F0502020204030204" pitchFamily="34" charset="0"/>
              <a:cs typeface="B Nazanin" panose="00000400000000000000" pitchFamily="2" charset="-78"/>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fa-IR" b="1" dirty="0">
                <a:effectLst/>
                <a:ea typeface="Times New Roman" panose="02020603050405020304" pitchFamily="18" charset="0"/>
                <a:cs typeface="B Nazanin" panose="00000400000000000000" pitchFamily="2" charset="-78"/>
              </a:rPr>
              <a:t>مثال‌ها</a:t>
            </a:r>
            <a:endParaRPr lang="fa-IR" sz="1600" dirty="0">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Calibri" panose="020F0502020204030204" pitchFamily="34" charset="0"/>
                <a:ea typeface="Times New Roman" panose="02020603050405020304" pitchFamily="18" charset="0"/>
                <a:cs typeface="B Nazanin" panose="00000400000000000000" pitchFamily="2" charset="-78"/>
              </a:rPr>
              <a:t>تشخیص چهره در موبایل</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Calibri" panose="020F0502020204030204" pitchFamily="34" charset="0"/>
                <a:ea typeface="Times New Roman" panose="02020603050405020304" pitchFamily="18" charset="0"/>
                <a:cs typeface="B Nazanin" panose="00000400000000000000" pitchFamily="2" charset="-78"/>
              </a:rPr>
              <a:t>ترجمه خودکار متن با </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Google Translate</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Calibri" panose="020F0502020204030204" pitchFamily="34" charset="0"/>
                <a:ea typeface="Times New Roman" panose="02020603050405020304" pitchFamily="18" charset="0"/>
                <a:cs typeface="B Nazanin" panose="00000400000000000000" pitchFamily="2" charset="-78"/>
              </a:rPr>
              <a:t>تولید تصویر از متن با </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DALL·E</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a:p>
            <a:pPr marL="0" marR="0" algn="r" rtl="1">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F5AF3E-7FD4-4E7B-B228-6EA1F459DBCA}" type="slidenum">
              <a:rPr lang="en-US" smtClean="0"/>
              <a:t>22</a:t>
            </a:fld>
            <a:endParaRPr lang="en-US"/>
          </a:p>
        </p:txBody>
      </p:sp>
    </p:spTree>
    <p:extLst>
      <p:ext uri="{BB962C8B-B14F-4D97-AF65-F5344CB8AC3E}">
        <p14:creationId xmlns:p14="http://schemas.microsoft.com/office/powerpoint/2010/main" val="1384973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fa-IR" sz="1800" dirty="0">
                <a:effectLst/>
                <a:ea typeface="Times New Roman" panose="02020603050405020304" pitchFamily="18" charset="0"/>
                <a:cs typeface="Times New Roman" panose="02020603050405020304" pitchFamily="18" charset="0"/>
              </a:rPr>
              <a:t>یادگیری عمیق از شبکه‌های عصبی با لایه‌های متعدد برای یادگیری مستقیم از داده خام استفاده می‌کند و نیاز به مهندسی دستی ویژگی‌ها را کاهش می‌دهد. این رویکرد موجب پیشرفت‌های بزرگی در تشخیص تصویر، پردازش زبان طبیعی، و مدل‌های مولد مانند </a:t>
            </a:r>
            <a:r>
              <a:rPr lang="en-US" sz="1800" dirty="0" err="1">
                <a:effectLst/>
                <a:latin typeface="Times New Roman" panose="02020603050405020304" pitchFamily="18" charset="0"/>
                <a:ea typeface="Times New Roman" panose="02020603050405020304" pitchFamily="18" charset="0"/>
              </a:rPr>
              <a:t>ChatGPT</a:t>
            </a:r>
            <a:r>
              <a:rPr lang="fa-IR" sz="1800" dirty="0">
                <a:effectLst/>
                <a:latin typeface="Times New Roman" panose="02020603050405020304" pitchFamily="18" charset="0"/>
                <a:ea typeface="Times New Roman" panose="02020603050405020304" pitchFamily="18" charset="0"/>
              </a:rPr>
              <a:t> شده است</a:t>
            </a:r>
            <a:endParaRPr lang="en-US" sz="1800" dirty="0">
              <a:effectLst/>
              <a:latin typeface="Times New Roman" panose="02020603050405020304" pitchFamily="18" charset="0"/>
              <a:ea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endParaRPr lang="fa-IR" sz="1600" dirty="0">
              <a:latin typeface="Calibri" panose="020F0502020204030204" pitchFamily="34" charset="0"/>
              <a:ea typeface="Calibri" panose="020F0502020204030204" pitchFamily="34" charset="0"/>
              <a:cs typeface="B Nazanin" panose="00000400000000000000" pitchFamily="2" charset="-78"/>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fa-IR" b="1" dirty="0">
                <a:effectLst/>
                <a:ea typeface="Times New Roman" panose="02020603050405020304" pitchFamily="18" charset="0"/>
                <a:cs typeface="B Nazanin" panose="00000400000000000000" pitchFamily="2" charset="-78"/>
              </a:rPr>
              <a:t>مثال‌ها</a:t>
            </a:r>
            <a:endParaRPr lang="fa-IR" sz="1600" dirty="0">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Calibri" panose="020F0502020204030204" pitchFamily="34" charset="0"/>
                <a:ea typeface="Times New Roman" panose="02020603050405020304" pitchFamily="18" charset="0"/>
                <a:cs typeface="B Nazanin" panose="00000400000000000000" pitchFamily="2" charset="-78"/>
              </a:rPr>
              <a:t>تشخیص چهره در موبایل</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Calibri" panose="020F0502020204030204" pitchFamily="34" charset="0"/>
                <a:ea typeface="Times New Roman" panose="02020603050405020304" pitchFamily="18" charset="0"/>
                <a:cs typeface="B Nazanin" panose="00000400000000000000" pitchFamily="2" charset="-78"/>
              </a:rPr>
              <a:t>ترجمه خودکار متن با </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Google Translate</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Calibri" panose="020F0502020204030204" pitchFamily="34" charset="0"/>
                <a:ea typeface="Times New Roman" panose="02020603050405020304" pitchFamily="18" charset="0"/>
                <a:cs typeface="B Nazanin" panose="00000400000000000000" pitchFamily="2" charset="-78"/>
              </a:rPr>
              <a:t>تولید تصویر از متن با </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DALL·E</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a:p>
            <a:pPr marL="0" marR="0" algn="r" rtl="1">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F5AF3E-7FD4-4E7B-B228-6EA1F459DBCA}" type="slidenum">
              <a:rPr lang="en-US" smtClean="0"/>
              <a:t>23</a:t>
            </a:fld>
            <a:endParaRPr lang="en-US"/>
          </a:p>
        </p:txBody>
      </p:sp>
    </p:spTree>
    <p:extLst>
      <p:ext uri="{BB962C8B-B14F-4D97-AF65-F5344CB8AC3E}">
        <p14:creationId xmlns:p14="http://schemas.microsoft.com/office/powerpoint/2010/main" val="2523101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fa-IR" sz="1800" dirty="0">
                <a:effectLst/>
                <a:ea typeface="Times New Roman" panose="02020603050405020304" pitchFamily="18" charset="0"/>
                <a:cs typeface="Times New Roman" panose="02020603050405020304" pitchFamily="18" charset="0"/>
              </a:rPr>
              <a:t>یادگیری عمیق از شبکه‌های عصبی با لایه‌های متعدد برای یادگیری مستقیم از داده خام استفاده می‌کند و نیاز به مهندسی دستی ویژگی‌ها را کاهش می‌دهد. این رویکرد موجب پیشرفت‌های بزرگی در تشخیص تصویر، پردازش زبان طبیعی، و مدل‌های مولد مانند </a:t>
            </a:r>
            <a:r>
              <a:rPr lang="en-US" sz="1800" dirty="0" err="1">
                <a:effectLst/>
                <a:latin typeface="Times New Roman" panose="02020603050405020304" pitchFamily="18" charset="0"/>
                <a:ea typeface="Times New Roman" panose="02020603050405020304" pitchFamily="18" charset="0"/>
              </a:rPr>
              <a:t>ChatGPT</a:t>
            </a:r>
            <a:r>
              <a:rPr lang="fa-IR" sz="1800" dirty="0">
                <a:effectLst/>
                <a:latin typeface="Times New Roman" panose="02020603050405020304" pitchFamily="18" charset="0"/>
                <a:ea typeface="Times New Roman" panose="02020603050405020304" pitchFamily="18" charset="0"/>
              </a:rPr>
              <a:t> شده است</a:t>
            </a:r>
            <a:endParaRPr lang="en-US" sz="1800" dirty="0">
              <a:effectLst/>
              <a:latin typeface="Times New Roman" panose="02020603050405020304" pitchFamily="18" charset="0"/>
              <a:ea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endParaRPr lang="fa-IR" sz="1600" dirty="0">
              <a:latin typeface="Calibri" panose="020F0502020204030204" pitchFamily="34" charset="0"/>
              <a:ea typeface="Calibri" panose="020F0502020204030204" pitchFamily="34" charset="0"/>
              <a:cs typeface="B Nazanin" panose="00000400000000000000" pitchFamily="2" charset="-78"/>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fa-IR" b="1" dirty="0">
                <a:effectLst/>
                <a:ea typeface="Times New Roman" panose="02020603050405020304" pitchFamily="18" charset="0"/>
                <a:cs typeface="B Nazanin" panose="00000400000000000000" pitchFamily="2" charset="-78"/>
              </a:rPr>
              <a:t>مثال‌ها</a:t>
            </a:r>
            <a:endParaRPr lang="fa-IR" sz="1600" dirty="0">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Calibri" panose="020F0502020204030204" pitchFamily="34" charset="0"/>
                <a:ea typeface="Times New Roman" panose="02020603050405020304" pitchFamily="18" charset="0"/>
                <a:cs typeface="B Nazanin" panose="00000400000000000000" pitchFamily="2" charset="-78"/>
              </a:rPr>
              <a:t>تشخیص چهره در موبایل</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Calibri" panose="020F0502020204030204" pitchFamily="34" charset="0"/>
                <a:ea typeface="Times New Roman" panose="02020603050405020304" pitchFamily="18" charset="0"/>
                <a:cs typeface="B Nazanin" panose="00000400000000000000" pitchFamily="2" charset="-78"/>
              </a:rPr>
              <a:t>ترجمه خودکار متن با </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Google Translate</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Calibri" panose="020F0502020204030204" pitchFamily="34" charset="0"/>
                <a:ea typeface="Times New Roman" panose="02020603050405020304" pitchFamily="18" charset="0"/>
                <a:cs typeface="B Nazanin" panose="00000400000000000000" pitchFamily="2" charset="-78"/>
              </a:rPr>
              <a:t>تولید تصویر از متن با </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DALL·E</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a:p>
            <a:pPr marL="0" marR="0" algn="r" rtl="1">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F5AF3E-7FD4-4E7B-B228-6EA1F459DBCA}" type="slidenum">
              <a:rPr lang="en-US" smtClean="0"/>
              <a:t>24</a:t>
            </a:fld>
            <a:endParaRPr lang="en-US"/>
          </a:p>
        </p:txBody>
      </p:sp>
    </p:spTree>
    <p:extLst>
      <p:ext uri="{BB962C8B-B14F-4D97-AF65-F5344CB8AC3E}">
        <p14:creationId xmlns:p14="http://schemas.microsoft.com/office/powerpoint/2010/main" val="2667857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fa-IR" sz="1800" dirty="0">
                <a:effectLst/>
                <a:ea typeface="Times New Roman" panose="02020603050405020304" pitchFamily="18" charset="0"/>
                <a:cs typeface="Times New Roman" panose="02020603050405020304" pitchFamily="18" charset="0"/>
              </a:rPr>
              <a:t>یادگیری عمیق از شبکه‌های عصبی با لایه‌های متعدد برای یادگیری مستقیم از داده خام استفاده می‌کند و نیاز به مهندسی دستی ویژگی‌ها را کاهش می‌دهد. این رویکرد موجب پیشرفت‌های بزرگی در تشخیص تصویر، پردازش زبان طبیعی، و مدل‌های مولد مانند </a:t>
            </a:r>
            <a:r>
              <a:rPr lang="en-US" sz="1800" dirty="0" err="1">
                <a:effectLst/>
                <a:latin typeface="Times New Roman" panose="02020603050405020304" pitchFamily="18" charset="0"/>
                <a:ea typeface="Times New Roman" panose="02020603050405020304" pitchFamily="18" charset="0"/>
              </a:rPr>
              <a:t>ChatGPT</a:t>
            </a:r>
            <a:r>
              <a:rPr lang="fa-IR" sz="1800" dirty="0">
                <a:effectLst/>
                <a:latin typeface="Times New Roman" panose="02020603050405020304" pitchFamily="18" charset="0"/>
                <a:ea typeface="Times New Roman" panose="02020603050405020304" pitchFamily="18" charset="0"/>
              </a:rPr>
              <a:t> شده است</a:t>
            </a:r>
            <a:endParaRPr lang="en-US" sz="1800" dirty="0">
              <a:effectLst/>
              <a:latin typeface="Times New Roman" panose="02020603050405020304" pitchFamily="18" charset="0"/>
              <a:ea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endParaRPr lang="fa-IR" sz="1600" dirty="0">
              <a:latin typeface="Calibri" panose="020F0502020204030204" pitchFamily="34" charset="0"/>
              <a:ea typeface="Calibri" panose="020F0502020204030204" pitchFamily="34" charset="0"/>
              <a:cs typeface="B Nazanin" panose="00000400000000000000" pitchFamily="2" charset="-78"/>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fa-IR" b="1" dirty="0">
                <a:effectLst/>
                <a:ea typeface="Times New Roman" panose="02020603050405020304" pitchFamily="18" charset="0"/>
                <a:cs typeface="B Nazanin" panose="00000400000000000000" pitchFamily="2" charset="-78"/>
              </a:rPr>
              <a:t>مثال‌ها</a:t>
            </a:r>
            <a:endParaRPr lang="fa-IR" sz="1600" dirty="0">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Calibri" panose="020F0502020204030204" pitchFamily="34" charset="0"/>
                <a:ea typeface="Times New Roman" panose="02020603050405020304" pitchFamily="18" charset="0"/>
                <a:cs typeface="B Nazanin" panose="00000400000000000000" pitchFamily="2" charset="-78"/>
              </a:rPr>
              <a:t>تشخیص چهره در موبایل</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Calibri" panose="020F0502020204030204" pitchFamily="34" charset="0"/>
                <a:ea typeface="Times New Roman" panose="02020603050405020304" pitchFamily="18" charset="0"/>
                <a:cs typeface="B Nazanin" panose="00000400000000000000" pitchFamily="2" charset="-78"/>
              </a:rPr>
              <a:t>ترجمه خودکار متن با </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Google Translate</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Calibri" panose="020F0502020204030204" pitchFamily="34" charset="0"/>
                <a:ea typeface="Times New Roman" panose="02020603050405020304" pitchFamily="18" charset="0"/>
                <a:cs typeface="B Nazanin" panose="00000400000000000000" pitchFamily="2" charset="-78"/>
              </a:rPr>
              <a:t>تولید تصویر از متن با </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DALL·E</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a:p>
            <a:pPr marL="0" marR="0" algn="r" rtl="1">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F5AF3E-7FD4-4E7B-B228-6EA1F459DBCA}" type="slidenum">
              <a:rPr lang="en-US" smtClean="0"/>
              <a:t>25</a:t>
            </a:fld>
            <a:endParaRPr lang="en-US"/>
          </a:p>
        </p:txBody>
      </p:sp>
    </p:spTree>
    <p:extLst>
      <p:ext uri="{BB962C8B-B14F-4D97-AF65-F5344CB8AC3E}">
        <p14:creationId xmlns:p14="http://schemas.microsoft.com/office/powerpoint/2010/main" val="3855708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هوش مصنوعی یک مفهوم گسترده است و یادگیری ماشین یکی از زیرشاخه‌های آن به شمار می‌رود. ترموستات یک سیستم ساده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AI</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است چون بر اساس قوانین برنامه‌ریزی‌شده کار می‌کند. در مقابل، مدل‌های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ML</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مانند فیلترهای هرزنامه، معیارهای تصمیم‌گیری را به طور خودکار از مثال‌ها یاد می‌گیرند و سازگارتر هستند.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F5AF3E-7FD4-4E7B-B228-6EA1F459DBCA}" type="slidenum">
              <a:rPr lang="en-US" smtClean="0"/>
              <a:t>4</a:t>
            </a:fld>
            <a:endParaRPr lang="en-US"/>
          </a:p>
        </p:txBody>
      </p:sp>
    </p:spTree>
    <p:extLst>
      <p:ext uri="{BB962C8B-B14F-4D97-AF65-F5344CB8AC3E}">
        <p14:creationId xmlns:p14="http://schemas.microsoft.com/office/powerpoint/2010/main" val="2067314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fa-IR" sz="1800" dirty="0">
                <a:effectLst/>
                <a:ea typeface="Times New Roman" panose="02020603050405020304" pitchFamily="18" charset="0"/>
                <a:cs typeface="Times New Roman" panose="02020603050405020304" pitchFamily="18" charset="0"/>
              </a:rPr>
              <a:t>یادگیری عمیق از شبکه‌های عصبی با لایه‌های متعدد برای یادگیری مستقیم از داده خام استفاده می‌کند و نیاز به مهندسی دستی ویژگی‌ها را کاهش می‌دهد. این رویکرد موجب پیشرفت‌های بزرگی در تشخیص تصویر، پردازش زبان طبیعی، و مدل‌های مولد مانند </a:t>
            </a:r>
            <a:r>
              <a:rPr lang="en-US" sz="1800" dirty="0" err="1">
                <a:effectLst/>
                <a:latin typeface="Times New Roman" panose="02020603050405020304" pitchFamily="18" charset="0"/>
                <a:ea typeface="Times New Roman" panose="02020603050405020304" pitchFamily="18" charset="0"/>
              </a:rPr>
              <a:t>ChatGPT</a:t>
            </a:r>
            <a:r>
              <a:rPr lang="fa-IR" sz="1800" dirty="0">
                <a:effectLst/>
                <a:latin typeface="Times New Roman" panose="02020603050405020304" pitchFamily="18" charset="0"/>
                <a:ea typeface="Times New Roman" panose="02020603050405020304" pitchFamily="18" charset="0"/>
              </a:rPr>
              <a:t> شده است</a:t>
            </a:r>
            <a:endParaRPr lang="en-US" sz="1800" dirty="0">
              <a:effectLst/>
              <a:latin typeface="Times New Roman" panose="02020603050405020304" pitchFamily="18" charset="0"/>
              <a:ea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endParaRPr lang="fa-IR" sz="1600" dirty="0">
              <a:latin typeface="Calibri" panose="020F0502020204030204" pitchFamily="34" charset="0"/>
              <a:ea typeface="Calibri" panose="020F0502020204030204" pitchFamily="34" charset="0"/>
              <a:cs typeface="B Nazanin" panose="00000400000000000000" pitchFamily="2" charset="-78"/>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fa-IR" b="1" dirty="0">
                <a:effectLst/>
                <a:ea typeface="Times New Roman" panose="02020603050405020304" pitchFamily="18" charset="0"/>
                <a:cs typeface="B Nazanin" panose="00000400000000000000" pitchFamily="2" charset="-78"/>
              </a:rPr>
              <a:t>مثال‌ها</a:t>
            </a:r>
            <a:endParaRPr lang="fa-IR" sz="1600" dirty="0">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Calibri" panose="020F0502020204030204" pitchFamily="34" charset="0"/>
                <a:ea typeface="Times New Roman" panose="02020603050405020304" pitchFamily="18" charset="0"/>
                <a:cs typeface="B Nazanin" panose="00000400000000000000" pitchFamily="2" charset="-78"/>
              </a:rPr>
              <a:t>تشخیص چهره در موبایل</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Calibri" panose="020F0502020204030204" pitchFamily="34" charset="0"/>
                <a:ea typeface="Times New Roman" panose="02020603050405020304" pitchFamily="18" charset="0"/>
                <a:cs typeface="B Nazanin" panose="00000400000000000000" pitchFamily="2" charset="-78"/>
              </a:rPr>
              <a:t>ترجمه خودکار متن با </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Google Translate</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Calibri" panose="020F0502020204030204" pitchFamily="34" charset="0"/>
                <a:ea typeface="Times New Roman" panose="02020603050405020304" pitchFamily="18" charset="0"/>
                <a:cs typeface="B Nazanin" panose="00000400000000000000" pitchFamily="2" charset="-78"/>
              </a:rPr>
              <a:t>تولید تصویر از متن با </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DALL·E</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a:p>
            <a:pPr marL="0" marR="0" algn="r" rtl="1">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F5AF3E-7FD4-4E7B-B228-6EA1F459DBCA}" type="slidenum">
              <a:rPr lang="en-US" smtClean="0"/>
              <a:t>26</a:t>
            </a:fld>
            <a:endParaRPr lang="en-US"/>
          </a:p>
        </p:txBody>
      </p:sp>
    </p:spTree>
    <p:extLst>
      <p:ext uri="{BB962C8B-B14F-4D97-AF65-F5344CB8AC3E}">
        <p14:creationId xmlns:p14="http://schemas.microsoft.com/office/powerpoint/2010/main" val="806433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 تصویر ورودی (</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Input Image</a:t>
            </a: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تصویری که می‌خواهیم پردازش کنیم، اینجا به شکل یک جدول اعداد نمایش داده شده (این اعداد در واقع روشنایی یا شدت پیکسل‌ها هستند).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۲. فیلتر یا کرنل (</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Filter / Kernel</a:t>
            </a: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یک جدول کوچک‌تر (اینجا </a:t>
            </a: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۳×۳</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 که مثل یک ذره‌بین مخصوص روی تصویر حرکت می‌کند.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این فیلتر به دنبال الگوهای خاصی در تصویر می‌گردد؛ مثلا خط‌ها، لبه‌ها یا شکل‌ها.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۳. نحوه‌ی محاسبه</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فیلتر را روی یک بخش کوچک از تصویر ورودی می‌گذاریم.</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سپس:</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هر عدد از فیلتر را ضربدر عدد متناظر آن در تصویر می‌کنیم.</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همه این حاصل‌ضرب‌ها را با هم جمع می‌کنیم.</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B Nazanin" panose="00000400000000000000" pitchFamily="2" charset="-78"/>
              </a:rPr>
              <a:t>Output[0][0] = (9×0) + (4×2) + (1×4)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B Nazanin" panose="00000400000000000000" pitchFamily="2" charset="-78"/>
              </a:rPr>
              <a:t>             + (1×1) + (1×0) + (1×1)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B Nazanin" panose="00000400000000000000" pitchFamily="2" charset="-78"/>
              </a:rPr>
              <a:t>             + (2×0) + (1×1) + (1×1)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B Nazanin" panose="00000400000000000000" pitchFamily="2" charset="-78"/>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B Nazanin" panose="00000400000000000000" pitchFamily="2" charset="-78"/>
              </a:rPr>
              <a:t>= 0 + 8 + 4 + 1 + 0 + 1 + 0 + 1 + 1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B Nazanin" panose="00000400000000000000" pitchFamily="2" charset="-78"/>
              </a:rPr>
              <a:t>= 16</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این </a:t>
            </a: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۱۶</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 اولین عدد در </a:t>
            </a: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آرایه خروجی</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 است.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SzPts val="1000"/>
              <a:buFont typeface="Symbol" panose="05050102010706020507" pitchFamily="18" charset="2"/>
              <a:buChar char=""/>
              <a:tabLst>
                <a:tab pos="457200" algn="l"/>
              </a:tabLst>
            </a:pP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۴. حرکت فیلتر</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SzPts val="1000"/>
              <a:buFont typeface="Symbol" panose="05050102010706020507" pitchFamily="18" charset="2"/>
              <a:buChar char=""/>
              <a:tabLst>
                <a:tab pos="457200" algn="l"/>
              </a:tabLs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فیلتر کمی به سمت راست یا پایین حرکت می‌کند و همین کار را دوباره تکرار می‌کند تا کل جدول خروجی ساخته شود.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SzPts val="1000"/>
              <a:buFont typeface="Symbol" panose="05050102010706020507" pitchFamily="18" charset="2"/>
              <a:buChar char=""/>
              <a:tabLst>
                <a:tab pos="457200" algn="l"/>
              </a:tabLst>
            </a:pP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۵. نتیجه</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SzPts val="1000"/>
              <a:buFont typeface="Symbol" panose="05050102010706020507" pitchFamily="18" charset="2"/>
              <a:buChar char=""/>
              <a:tabLst>
                <a:tab pos="457200" algn="l"/>
              </a:tabLs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آرایه خروجی در واقع یک نقشه‌ی ویژگی (</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Feature Map</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 است.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این نقشه به </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CNN</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 کمک می‌کند تا بخش‌های مهم تصویر را تشخیص دهد.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DF5AF3E-7FD4-4E7B-B228-6EA1F459DBCA}" type="slidenum">
              <a:rPr lang="en-US" smtClean="0"/>
              <a:t>27</a:t>
            </a:fld>
            <a:endParaRPr lang="en-US"/>
          </a:p>
        </p:txBody>
      </p:sp>
    </p:spTree>
    <p:extLst>
      <p:ext uri="{BB962C8B-B14F-4D97-AF65-F5344CB8AC3E}">
        <p14:creationId xmlns:p14="http://schemas.microsoft.com/office/powerpoint/2010/main" val="43308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 تصویر ورودی (</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Input Image</a:t>
            </a: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تصویری که می‌خواهیم پردازش کنیم، اینجا به شکل یک جدول اعداد نمایش داده شده (این اعداد در واقع روشنایی یا شدت پیکسل‌ها هستند).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۲. فیلتر یا کرنل (</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Filter / Kernel</a:t>
            </a: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یک جدول کوچک‌تر (اینجا </a:t>
            </a: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۳×۳</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 که مثل یک ذره‌بین مخصوص روی تصویر حرکت می‌کند.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این فیلتر به دنبال الگوهای خاصی در تصویر می‌گردد؛ مثلا خط‌ها، لبه‌ها یا شکل‌ها.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۳. نحوه‌ی محاسبه</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فیلتر را روی یک بخش کوچک از تصویر ورودی می‌گذاریم.</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سپس:</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هر عدد از فیلتر را ضربدر عدد متناظر آن در تصویر می‌کنیم.</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همه این حاصل‌ضرب‌ها را با هم جمع می‌کنیم.</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B Nazanin" panose="00000400000000000000" pitchFamily="2" charset="-78"/>
              </a:rPr>
              <a:t>Output[0][0] = (9×0) + (4×2) + (1×4)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B Nazanin" panose="00000400000000000000" pitchFamily="2" charset="-78"/>
              </a:rPr>
              <a:t>             + (1×1) + (1×0) + (1×1)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B Nazanin" panose="00000400000000000000" pitchFamily="2" charset="-78"/>
              </a:rPr>
              <a:t>             + (2×0) + (1×1) + (1×1)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B Nazanin" panose="00000400000000000000" pitchFamily="2" charset="-78"/>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B Nazanin" panose="00000400000000000000" pitchFamily="2" charset="-78"/>
              </a:rPr>
              <a:t>= 0 + 8 + 4 + 1 + 0 + 1 + 0 + 1 + 1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B Nazanin" panose="00000400000000000000" pitchFamily="2" charset="-78"/>
              </a:rPr>
              <a:t>= 16</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این </a:t>
            </a: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۱۶</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 اولین عدد در </a:t>
            </a: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آرایه خروجی</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 است.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SzPts val="1000"/>
              <a:buFont typeface="Symbol" panose="05050102010706020507" pitchFamily="18" charset="2"/>
              <a:buChar char=""/>
              <a:tabLst>
                <a:tab pos="457200" algn="l"/>
              </a:tabLst>
            </a:pP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۴. حرکت فیلتر</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SzPts val="1000"/>
              <a:buFont typeface="Symbol" panose="05050102010706020507" pitchFamily="18" charset="2"/>
              <a:buChar char=""/>
              <a:tabLst>
                <a:tab pos="457200" algn="l"/>
              </a:tabLs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فیلتر کمی به سمت راست یا پایین حرکت می‌کند و همین کار را دوباره تکرار می‌کند تا کل جدول خروجی ساخته شود.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SzPts val="1000"/>
              <a:buFont typeface="Symbol" panose="05050102010706020507" pitchFamily="18" charset="2"/>
              <a:buChar char=""/>
              <a:tabLst>
                <a:tab pos="457200" algn="l"/>
              </a:tabLst>
            </a:pP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۵. نتیجه</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SzPts val="1000"/>
              <a:buFont typeface="Symbol" panose="05050102010706020507" pitchFamily="18" charset="2"/>
              <a:buChar char=""/>
              <a:tabLst>
                <a:tab pos="457200" algn="l"/>
              </a:tabLs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آرایه خروجی در واقع یک نقشه‌ی ویژگی (</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Feature Map</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 است.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این نقشه به </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CNN</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 کمک می‌کند تا بخش‌های مهم تصویر را تشخیص دهد.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DF5AF3E-7FD4-4E7B-B228-6EA1F459DBCA}" type="slidenum">
              <a:rPr lang="en-US" smtClean="0"/>
              <a:t>28</a:t>
            </a:fld>
            <a:endParaRPr lang="en-US"/>
          </a:p>
        </p:txBody>
      </p:sp>
    </p:spTree>
    <p:extLst>
      <p:ext uri="{BB962C8B-B14F-4D97-AF65-F5344CB8AC3E}">
        <p14:creationId xmlns:p14="http://schemas.microsoft.com/office/powerpoint/2010/main" val="1828392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 تصویر ورودی (</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Input Image</a:t>
            </a: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تصویری که می‌خواهیم پردازش کنیم، اینجا به شکل یک جدول اعداد نمایش داده شده (این اعداد در واقع روشنایی یا شدت پیکسل‌ها هستند).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۲. فیلتر یا کرنل (</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Filter / Kernel</a:t>
            </a: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یک جدول کوچک‌تر (اینجا </a:t>
            </a: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۳×۳</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 که مثل یک ذره‌بین مخصوص روی تصویر حرکت می‌کند.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این فیلتر به دنبال الگوهای خاصی در تصویر می‌گردد؛ مثلا خط‌ها، لبه‌ها یا شکل‌ها.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۳. نحوه‌ی محاسبه</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فیلتر را روی یک بخش کوچک از تصویر ورودی می‌گذاریم.</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سپس:</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هر عدد از فیلتر را ضربدر عدد متناظر آن در تصویر می‌کنیم.</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همه این حاصل‌ضرب‌ها را با هم جمع می‌کنیم.</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B Nazanin" panose="00000400000000000000" pitchFamily="2" charset="-78"/>
              </a:rPr>
              <a:t>Output[0][0] = (9×0) + (4×2) + (1×4)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B Nazanin" panose="00000400000000000000" pitchFamily="2" charset="-78"/>
              </a:rPr>
              <a:t>             + (1×1) + (1×0) + (1×1)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B Nazanin" panose="00000400000000000000" pitchFamily="2" charset="-78"/>
              </a:rPr>
              <a:t>             + (2×0) + (1×1) + (1×1)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B Nazanin" panose="00000400000000000000" pitchFamily="2" charset="-78"/>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B Nazanin" panose="00000400000000000000" pitchFamily="2" charset="-78"/>
              </a:rPr>
              <a:t>= 0 + 8 + 4 + 1 + 0 + 1 + 0 + 1 + 1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B Nazanin" panose="00000400000000000000" pitchFamily="2" charset="-78"/>
              </a:rPr>
              <a:t>= 16</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این </a:t>
            </a: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۱۶</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 اولین عدد در </a:t>
            </a: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آرایه خروجی</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 است.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SzPts val="1000"/>
              <a:buFont typeface="Symbol" panose="05050102010706020507" pitchFamily="18" charset="2"/>
              <a:buChar char=""/>
              <a:tabLst>
                <a:tab pos="457200" algn="l"/>
              </a:tabLst>
            </a:pP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۴. حرکت فیلتر</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SzPts val="1000"/>
              <a:buFont typeface="Symbol" panose="05050102010706020507" pitchFamily="18" charset="2"/>
              <a:buChar char=""/>
              <a:tabLst>
                <a:tab pos="457200" algn="l"/>
              </a:tabLs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فیلتر کمی به سمت راست یا پایین حرکت می‌کند و همین کار را دوباره تکرار می‌کند تا کل جدول خروجی ساخته شود.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SzPts val="1000"/>
              <a:buFont typeface="Symbol" panose="05050102010706020507" pitchFamily="18" charset="2"/>
              <a:buChar char=""/>
              <a:tabLst>
                <a:tab pos="457200" algn="l"/>
              </a:tabLst>
            </a:pP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۵. نتیجه</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SzPts val="1000"/>
              <a:buFont typeface="Symbol" panose="05050102010706020507" pitchFamily="18" charset="2"/>
              <a:buChar char=""/>
              <a:tabLst>
                <a:tab pos="457200" algn="l"/>
              </a:tabLs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آرایه خروجی در واقع یک نقشه‌ی ویژگی (</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Feature Map</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 است.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این نقشه به </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CNN</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 کمک می‌کند تا بخش‌های مهم تصویر را تشخیص دهد.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DF5AF3E-7FD4-4E7B-B228-6EA1F459DBCA}" type="slidenum">
              <a:rPr lang="en-US" smtClean="0"/>
              <a:t>29</a:t>
            </a:fld>
            <a:endParaRPr lang="en-US"/>
          </a:p>
        </p:txBody>
      </p:sp>
    </p:spTree>
    <p:extLst>
      <p:ext uri="{BB962C8B-B14F-4D97-AF65-F5344CB8AC3E}">
        <p14:creationId xmlns:p14="http://schemas.microsoft.com/office/powerpoint/2010/main" val="11918224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 تصویر ورودی (</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Input Image</a:t>
            </a: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تصویری که می‌خواهیم پردازش کنیم، اینجا به شکل یک جدول اعداد نمایش داده شده (این اعداد در واقع روشنایی یا شدت پیکسل‌ها هستند).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۲. فیلتر یا کرنل (</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Filter / Kernel</a:t>
            </a: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یک جدول کوچک‌تر (اینجا </a:t>
            </a: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۳×۳</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 که مثل یک ذره‌بین مخصوص روی تصویر حرکت می‌کند.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این فیلتر به دنبال الگوهای خاصی در تصویر می‌گردد؛ مثلا خط‌ها، لبه‌ها یا شکل‌ها.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۳. نحوه‌ی محاسبه</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فیلتر را روی یک بخش کوچک از تصویر ورودی می‌گذاریم.</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سپس:</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هر عدد از فیلتر را ضربدر عدد متناظر آن در تصویر می‌کنیم.</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همه این حاصل‌ضرب‌ها را با هم جمع می‌کنیم.</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B Nazanin" panose="00000400000000000000" pitchFamily="2" charset="-78"/>
              </a:rPr>
              <a:t>Output[0][0] = (9×0) + (4×2) + (1×4)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B Nazanin" panose="00000400000000000000" pitchFamily="2" charset="-78"/>
              </a:rPr>
              <a:t>             + (1×1) + (1×0) + (1×1)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B Nazanin" panose="00000400000000000000" pitchFamily="2" charset="-78"/>
              </a:rPr>
              <a:t>             + (2×0) + (1×1) + (1×1)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B Nazanin" panose="00000400000000000000" pitchFamily="2" charset="-78"/>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B Nazanin" panose="00000400000000000000" pitchFamily="2" charset="-78"/>
              </a:rPr>
              <a:t>= 0 + 8 + 4 + 1 + 0 + 1 + 0 + 1 + 1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B Nazanin" panose="00000400000000000000" pitchFamily="2" charset="-78"/>
              </a:rPr>
              <a:t>= 16</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این </a:t>
            </a: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۱۶</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 اولین عدد در </a:t>
            </a: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آرایه خروجی</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 است.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SzPts val="1000"/>
              <a:buFont typeface="Symbol" panose="05050102010706020507" pitchFamily="18" charset="2"/>
              <a:buChar char=""/>
              <a:tabLst>
                <a:tab pos="457200" algn="l"/>
              </a:tabLst>
            </a:pP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۴. حرکت فیلتر</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SzPts val="1000"/>
              <a:buFont typeface="Symbol" panose="05050102010706020507" pitchFamily="18" charset="2"/>
              <a:buChar char=""/>
              <a:tabLst>
                <a:tab pos="457200" algn="l"/>
              </a:tabLs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فیلتر کمی به سمت راست یا پایین حرکت می‌کند و همین کار را دوباره تکرار می‌کند تا کل جدول خروجی ساخته شود.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SzPts val="1000"/>
              <a:buFont typeface="Symbol" panose="05050102010706020507" pitchFamily="18" charset="2"/>
              <a:buChar char=""/>
              <a:tabLst>
                <a:tab pos="457200" algn="l"/>
              </a:tabLst>
            </a:pP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۵. نتیجه</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SzPts val="1000"/>
              <a:buFont typeface="Symbol" panose="05050102010706020507" pitchFamily="18" charset="2"/>
              <a:buChar char=""/>
              <a:tabLst>
                <a:tab pos="457200" algn="l"/>
              </a:tabLs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آرایه خروجی در واقع یک نقشه‌ی ویژگی (</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Feature Map</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 است.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این نقشه به </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CNN</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 کمک می‌کند تا بخش‌های مهم تصویر را تشخیص دهد.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DF5AF3E-7FD4-4E7B-B228-6EA1F459DBCA}" type="slidenum">
              <a:rPr lang="en-US" smtClean="0"/>
              <a:t>30</a:t>
            </a:fld>
            <a:endParaRPr lang="en-US"/>
          </a:p>
        </p:txBody>
      </p:sp>
    </p:spTree>
    <p:extLst>
      <p:ext uri="{BB962C8B-B14F-4D97-AF65-F5344CB8AC3E}">
        <p14:creationId xmlns:p14="http://schemas.microsoft.com/office/powerpoint/2010/main" val="1642583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buFont typeface="Wingdings" panose="05000000000000000000" pitchFamily="2" charset="2"/>
              <a:buChar char="§"/>
            </a:pPr>
            <a:r>
              <a:rPr lang="fa-IR" sz="1800" dirty="0">
                <a:cs typeface="B Nazanin" panose="00000400000000000000" pitchFamily="2" charset="-78"/>
              </a:rPr>
              <a:t>مثال: فرض کن داری یک کتاب را می‌خوانی و می‌خواهی سریع بفهمی داستان چیست. به جای اینکه کل کتاب را از اول تا آخر کلمه‌به‌کلمه بخوانی (مثل </a:t>
            </a:r>
            <a:r>
              <a:rPr lang="en-US" sz="1800" dirty="0">
                <a:cs typeface="B Nazanin" panose="00000400000000000000" pitchFamily="2" charset="-78"/>
              </a:rPr>
              <a:t>RNN)، </a:t>
            </a:r>
            <a:r>
              <a:rPr lang="fa-IR" sz="1800" dirty="0">
                <a:cs typeface="B Nazanin" panose="00000400000000000000" pitchFamily="2" charset="-78"/>
              </a:rPr>
              <a:t>می‌توانی مستقیم به بخش‌هایی که شخصیت اصلی یا رویداد مهم دارد نگاه کنی و بقیه را نادیده بگیری. این همان کاری است که مکانیزم توجه در ترانسفورمر انجام می‌دهد — تمرکز روی مهم‌ترین قسمت‌ها.</a:t>
            </a:r>
          </a:p>
        </p:txBody>
      </p:sp>
      <p:sp>
        <p:nvSpPr>
          <p:cNvPr id="4" name="Slide Number Placeholder 3"/>
          <p:cNvSpPr>
            <a:spLocks noGrp="1"/>
          </p:cNvSpPr>
          <p:nvPr>
            <p:ph type="sldNum" sz="quarter" idx="5"/>
          </p:nvPr>
        </p:nvSpPr>
        <p:spPr/>
        <p:txBody>
          <a:bodyPr/>
          <a:lstStyle/>
          <a:p>
            <a:fld id="{FDF5AF3E-7FD4-4E7B-B228-6EA1F459DBCA}" type="slidenum">
              <a:rPr lang="en-US" smtClean="0"/>
              <a:t>31</a:t>
            </a:fld>
            <a:endParaRPr lang="en-US"/>
          </a:p>
        </p:txBody>
      </p:sp>
    </p:spTree>
    <p:extLst>
      <p:ext uri="{BB962C8B-B14F-4D97-AF65-F5344CB8AC3E}">
        <p14:creationId xmlns:p14="http://schemas.microsoft.com/office/powerpoint/2010/main" val="1595276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ساخت یک سیستم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ML</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فقط به آموزش مدل محدود نمی‌شود. داده‌ها باید تمیز شوند، مدل‌ها اعتبارسنجی شوند، مستقر شوند و سپس به طور مداوم پایش شوند تا از مشکلاتی مثل کاهش عملکرد در طول زمان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drift</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مدل) جلوگیری شود.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F5AF3E-7FD4-4E7B-B228-6EA1F459DBCA}" type="slidenum">
              <a:rPr lang="en-US" smtClean="0"/>
              <a:t>32</a:t>
            </a:fld>
            <a:endParaRPr lang="en-US"/>
          </a:p>
        </p:txBody>
      </p:sp>
    </p:spTree>
    <p:extLst>
      <p:ext uri="{BB962C8B-B14F-4D97-AF65-F5344CB8AC3E}">
        <p14:creationId xmlns:p14="http://schemas.microsoft.com/office/powerpoint/2010/main" val="1522026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متخصصان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ML</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به کتابخانه‌های متن‌باز تکیه دارند.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PyTorch</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و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TensorFlow</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در یادگیری عمیق پیشتاز هستند، در حالی که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Scikit-learn</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برای روش‌های سنتی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ML</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بسیار رایج است.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Pandas</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و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NumPy</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در پردازش داده و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Matplotlib</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در مصورسازی داده کاربرد دارند.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F5AF3E-7FD4-4E7B-B228-6EA1F459DBCA}" type="slidenum">
              <a:rPr lang="en-US" smtClean="0"/>
              <a:t>33</a:t>
            </a:fld>
            <a:endParaRPr lang="en-US"/>
          </a:p>
        </p:txBody>
      </p:sp>
    </p:spTree>
    <p:extLst>
      <p:ext uri="{BB962C8B-B14F-4D97-AF65-F5344CB8AC3E}">
        <p14:creationId xmlns:p14="http://schemas.microsoft.com/office/powerpoint/2010/main" val="2570627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متخصصان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ML</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به کتابخانه‌های متن‌باز تکیه دارند.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PyTorch</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و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TensorFlow</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در یادگیری عمیق پیشتاز هستند، در حالی که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Scikit-learn</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برای روش‌های سنتی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ML</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بسیار رایج است.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Pandas</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و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NumPy</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در پردازش داده و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Matplotlib</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در مصورسازی داده کاربرد دارند.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F5AF3E-7FD4-4E7B-B228-6EA1F459DBCA}" type="slidenum">
              <a:rPr lang="en-US" smtClean="0"/>
              <a:t>36</a:t>
            </a:fld>
            <a:endParaRPr lang="en-US"/>
          </a:p>
        </p:txBody>
      </p:sp>
    </p:spTree>
    <p:extLst>
      <p:ext uri="{BB962C8B-B14F-4D97-AF65-F5344CB8AC3E}">
        <p14:creationId xmlns:p14="http://schemas.microsoft.com/office/powerpoint/2010/main" val="963814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متخصصان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ML</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به کتابخانه‌های متن‌باز تکیه دارند.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PyTorch</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و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TensorFlow</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در یادگیری عمیق پیشتاز هستند، در حالی که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Scikit-learn</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برای روش‌های سنتی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ML</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بسیار رایج است.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Pandas</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و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NumPy</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در پردازش داده و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Matplotlib</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در مصورسازی داده کاربرد دارند.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F5AF3E-7FD4-4E7B-B228-6EA1F459DBCA}" type="slidenum">
              <a:rPr lang="en-US" smtClean="0"/>
              <a:t>37</a:t>
            </a:fld>
            <a:endParaRPr lang="en-US"/>
          </a:p>
        </p:txBody>
      </p:sp>
    </p:spTree>
    <p:extLst>
      <p:ext uri="{BB962C8B-B14F-4D97-AF65-F5344CB8AC3E}">
        <p14:creationId xmlns:p14="http://schemas.microsoft.com/office/powerpoint/2010/main" val="1713615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یادگیری ماشین شاخه‌ای از هوش مصنوعی است که در آن الگوریتم‌ها به جای کدنویسی با قوانین ثابت، از داده‌ها یاد می‌گیرند. قدرت اصلی آن در شناسایی الگوهاست که به مدل‌ها اجازه می‌دهد از داده‌های آموزشی تعمیم پیدا کنند و روی داده‌های جدید تصمیم‌گیری کنند.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DF5AF3E-7FD4-4E7B-B228-6EA1F459DBCA}" type="slidenum">
              <a:rPr lang="en-US" smtClean="0"/>
              <a:t>5</a:t>
            </a:fld>
            <a:endParaRPr lang="en-US"/>
          </a:p>
        </p:txBody>
      </p:sp>
    </p:spTree>
    <p:extLst>
      <p:ext uri="{BB962C8B-B14F-4D97-AF65-F5344CB8AC3E}">
        <p14:creationId xmlns:p14="http://schemas.microsoft.com/office/powerpoint/2010/main" val="39667780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متخصصان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ML</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به کتابخانه‌های متن‌باز تکیه دارند.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PyTorch</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و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TensorFlow</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در یادگیری عمیق پیشتاز هستند، در حالی که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Scikit-learn</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برای روش‌های سنتی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ML</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بسیار رایج است.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Pandas</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و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NumPy</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در پردازش داده و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Matplotlib</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در مصورسازی داده کاربرد دارند.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F5AF3E-7FD4-4E7B-B228-6EA1F459DBCA}" type="slidenum">
              <a:rPr lang="en-US" smtClean="0"/>
              <a:t>38</a:t>
            </a:fld>
            <a:endParaRPr lang="en-US"/>
          </a:p>
        </p:txBody>
      </p:sp>
    </p:spTree>
    <p:extLst>
      <p:ext uri="{BB962C8B-B14F-4D97-AF65-F5344CB8AC3E}">
        <p14:creationId xmlns:p14="http://schemas.microsoft.com/office/powerpoint/2010/main" val="10568745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متخصصان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ML</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به کتابخانه‌های متن‌باز تکیه دارند.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PyTorch</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و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TensorFlow</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در یادگیری عمیق پیشتاز هستند، در حالی که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Scikit-learn</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برای روش‌های سنتی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ML</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بسیار رایج است.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Pandas</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و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NumPy</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در پردازش داده و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Matplotlib</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در مصورسازی داده کاربرد دارند.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F5AF3E-7FD4-4E7B-B228-6EA1F459DBCA}" type="slidenum">
              <a:rPr lang="en-US" smtClean="0"/>
              <a:t>39</a:t>
            </a:fld>
            <a:endParaRPr lang="en-US"/>
          </a:p>
        </p:txBody>
      </p:sp>
    </p:spTree>
    <p:extLst>
      <p:ext uri="{BB962C8B-B14F-4D97-AF65-F5344CB8AC3E}">
        <p14:creationId xmlns:p14="http://schemas.microsoft.com/office/powerpoint/2010/main" val="9425965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متخصصان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ML</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به کتابخانه‌های متن‌باز تکیه دارند.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PyTorch</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و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TensorFlow</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در یادگیری عمیق پیشتاز هستند، در حالی که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Scikit-learn</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برای روش‌های سنتی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ML</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بسیار رایج است.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Pandas</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و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NumPy</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در پردازش داده و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Matplotlib</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در مصورسازی داده کاربرد دارند.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F5AF3E-7FD4-4E7B-B228-6EA1F459DBCA}" type="slidenum">
              <a:rPr lang="en-US" smtClean="0"/>
              <a:t>40</a:t>
            </a:fld>
            <a:endParaRPr lang="en-US"/>
          </a:p>
        </p:txBody>
      </p:sp>
    </p:spTree>
    <p:extLst>
      <p:ext uri="{BB962C8B-B14F-4D97-AF65-F5344CB8AC3E}">
        <p14:creationId xmlns:p14="http://schemas.microsoft.com/office/powerpoint/2010/main" val="116186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متخصصان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ML</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به کتابخانه‌های متن‌باز تکیه دارند.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PyTorch</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و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TensorFlow</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در یادگیری عمیق پیشتاز هستند، در حالی که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Scikit-learn</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برای روش‌های سنتی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ML</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بسیار رایج است.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Pandas</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و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NumPy</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در پردازش داده و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Matplotlib</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در مصورسازی داده کاربرد دارند.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F5AF3E-7FD4-4E7B-B228-6EA1F459DBCA}" type="slidenum">
              <a:rPr lang="en-US" smtClean="0"/>
              <a:t>41</a:t>
            </a:fld>
            <a:endParaRPr lang="en-US"/>
          </a:p>
        </p:txBody>
      </p:sp>
    </p:spTree>
    <p:extLst>
      <p:ext uri="{BB962C8B-B14F-4D97-AF65-F5344CB8AC3E}">
        <p14:creationId xmlns:p14="http://schemas.microsoft.com/office/powerpoint/2010/main" val="5176276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متخصصان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ML</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به کتابخانه‌های متن‌باز تکیه دارند.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PyTorch</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و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TensorFlow</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در یادگیری عمیق پیشتاز هستند، در حالی که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Scikit-learn</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برای روش‌های سنتی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ML</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بسیار رایج است.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Pandas</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و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NumPy</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در پردازش داده و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Matplotlib</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در مصورسازی داده کاربرد دارند.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F5AF3E-7FD4-4E7B-B228-6EA1F459DBCA}" type="slidenum">
              <a:rPr lang="en-US" smtClean="0"/>
              <a:t>42</a:t>
            </a:fld>
            <a:endParaRPr lang="en-US"/>
          </a:p>
        </p:txBody>
      </p:sp>
    </p:spTree>
    <p:extLst>
      <p:ext uri="{BB962C8B-B14F-4D97-AF65-F5344CB8AC3E}">
        <p14:creationId xmlns:p14="http://schemas.microsoft.com/office/powerpoint/2010/main" val="2804499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یادگیری ماشین شاخه‌ای از هوش مصنوعی است که در آن الگوریتم‌ها به جای کدنویسی با قوانین ثابت، از داده‌ها یاد می‌گیرند. قدرت اصلی آن در شناسایی الگوهاست که به مدل‌ها اجازه می‌دهد از داده‌های آموزشی تعمیم پیدا کنند و روی داده‌های جدید تصمیم‌گیری کنند.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DF5AF3E-7FD4-4E7B-B228-6EA1F459DBCA}" type="slidenum">
              <a:rPr lang="en-US" smtClean="0"/>
              <a:t>6</a:t>
            </a:fld>
            <a:endParaRPr lang="en-US"/>
          </a:p>
        </p:txBody>
      </p:sp>
    </p:spTree>
    <p:extLst>
      <p:ext uri="{BB962C8B-B14F-4D97-AF65-F5344CB8AC3E}">
        <p14:creationId xmlns:p14="http://schemas.microsoft.com/office/powerpoint/2010/main" val="2702528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هوش مصنوعی یک مفهوم گسترده است و یادگیری ماشین یکی از زیرشاخه‌های آن به شمار می‌رود. ترموستات یک سیستم ساده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AI</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است چون بر اساس قوانین برنامه‌ریزی‌شده کار می‌کند. در مقابل، مدل‌های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ML</a:t>
            </a: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 مانند فیلترهای هرزنامه، معیارهای تصمیم‌گیری را به طور خودکار از مثال‌ها یاد می‌گیرند و سازگارتر هستند.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F5AF3E-7FD4-4E7B-B228-6EA1F459DBCA}" type="slidenum">
              <a:rPr lang="en-US" smtClean="0"/>
              <a:t>7</a:t>
            </a:fld>
            <a:endParaRPr lang="en-US"/>
          </a:p>
        </p:txBody>
      </p:sp>
    </p:spTree>
    <p:extLst>
      <p:ext uri="{BB962C8B-B14F-4D97-AF65-F5344CB8AC3E}">
        <p14:creationId xmlns:p14="http://schemas.microsoft.com/office/powerpoint/2010/main" val="2313554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داده خام: صدای گفتن اعداد ۱ تا ۹ توسط چند نفر</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ویژگی‌ها: فرکانس‌های صدای استخراج‌شده</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مدل: شبکه عصبی</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1800" dirty="0">
                <a:effectLst/>
                <a:latin typeface="Calibri" panose="020F0502020204030204" pitchFamily="34" charset="0"/>
                <a:ea typeface="Times New Roman" panose="02020603050405020304" pitchFamily="18" charset="0"/>
                <a:cs typeface="Times New Roman" panose="02020603050405020304" pitchFamily="18" charset="0"/>
              </a:rPr>
              <a:t>کاربرد: سیستم شماره‌گیری صوتی تلفن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F5AF3E-7FD4-4E7B-B228-6EA1F459DBCA}" type="slidenum">
              <a:rPr lang="en-US" smtClean="0"/>
              <a:t>8</a:t>
            </a:fld>
            <a:endParaRPr lang="en-US"/>
          </a:p>
        </p:txBody>
      </p:sp>
    </p:spTree>
    <p:extLst>
      <p:ext uri="{BB962C8B-B14F-4D97-AF65-F5344CB8AC3E}">
        <p14:creationId xmlns:p14="http://schemas.microsoft.com/office/powerpoint/2010/main" val="344155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F5AF3E-7FD4-4E7B-B228-6EA1F459DBCA}" type="slidenum">
              <a:rPr lang="en-US" smtClean="0"/>
              <a:t>9</a:t>
            </a:fld>
            <a:endParaRPr lang="en-US"/>
          </a:p>
        </p:txBody>
      </p:sp>
    </p:spTree>
    <p:extLst>
      <p:ext uri="{BB962C8B-B14F-4D97-AF65-F5344CB8AC3E}">
        <p14:creationId xmlns:p14="http://schemas.microsoft.com/office/powerpoint/2010/main" val="1922553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r" rtl="1">
              <a:lnSpc>
                <a:spcPct val="107000"/>
              </a:lnSpc>
              <a:spcBef>
                <a:spcPts val="0"/>
              </a:spcBef>
              <a:spcAft>
                <a:spcPts val="800"/>
              </a:spcAft>
              <a:buFont typeface="+mj-lt"/>
              <a:buAutoNum type="arabicPeriod"/>
              <a:tabLst>
                <a:tab pos="457200" algn="l"/>
              </a:tabLst>
            </a:pPr>
            <a:r>
              <a:rPr lang="ar-SA"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به داده‌های خام برای فراهم آوردن ورودی اولیه و اساسی برای مدل نیاز داریم تا مدل بتواند الگوها را از آنها بیاموزد و بر اساس آنها عمل کند. این داده‌ها پایه و اساس یادگیری مدل را تشکیل می‌دهند</a:t>
            </a:r>
            <a:r>
              <a:rPr lang="en-US"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a:t>
            </a:r>
            <a:endParaRPr lang="en-US" sz="1800" dirty="0">
              <a:solidFill>
                <a:srgbClr val="131314"/>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تبدیل داده خام به ویژگی‌های عددی به این معناست که داده‌ها به فرمتی قابل پردازش توسط الگوریتم‌های ریاضی تبدیل شوند. این کار ضروری است زیرا مدل‌های یادگیری ماشین عمدتاً با اعداد و محاسبات ریاضی سروکار دارند و نمی‌توانند مستقیماً تصاویر یا متون خام را پردازش کنند</a:t>
            </a:r>
            <a:r>
              <a:rPr lang="en-US"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a:t>
            </a:r>
            <a:endParaRPr lang="en-US" sz="1800" dirty="0">
              <a:solidFill>
                <a:srgbClr val="131314"/>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یک عکس 100</a:t>
            </a:r>
            <a:r>
              <a:rPr lang="en-US"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x100 </a:t>
            </a:r>
            <a:r>
              <a:rPr lang="ar-SA"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با شکستن آن به پیکسل‌ها به داده عددی تبدیل می‌شود. هر پیکسل یک عدد است که میزان روشنایی یا رنگ آن نقطه را نشان می‌دهد، بنابراین یک عکس 100</a:t>
            </a:r>
            <a:r>
              <a:rPr lang="en-US"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100x </a:t>
            </a:r>
            <a:r>
              <a:rPr lang="ar-SA"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به 10,000 عدد تبدیل خواهد شد</a:t>
            </a:r>
            <a:r>
              <a:rPr lang="en-US"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a:t>
            </a:r>
            <a:endParaRPr lang="en-US" sz="1800" dirty="0">
              <a:solidFill>
                <a:srgbClr val="131314"/>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شبکه عصبی کانولوشنی</a:t>
            </a:r>
            <a:r>
              <a:rPr lang="en-US"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 (CNN) </a:t>
            </a:r>
            <a:r>
              <a:rPr lang="ar-SA"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برای تشخیص تصویر پیشنهاد شده است زیرا این نوع مدل به طور خاص برای پردازش داده‌های شبکه‌ای مانند تصاویر طراحی شده و در شناسایی الگوهای فضایی و سلسله مراتبی در تصاویر بسیار خوب عمل می‌کند</a:t>
            </a:r>
            <a:r>
              <a:rPr lang="en-US"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a:t>
            </a:r>
            <a:endParaRPr lang="en-US" sz="1800" dirty="0">
              <a:solidFill>
                <a:srgbClr val="131314"/>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تفاوت اصلی در این است که</a:t>
            </a:r>
            <a:r>
              <a:rPr lang="en-US"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 CNN </a:t>
            </a:r>
            <a:r>
              <a:rPr lang="ar-SA"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برای مسائل پیچیده‌تر مانند تشخیص تصویر که دارای الگوهای فضایی هستند، کارایی بالایی دارد، در حالی که رگرسیون لجستیک برای داده‌های ساده‌تر و مسائل طبقه‌بندی دوتایی (مانند بله/خیر) ممکن است کافی باشد و کمتر پیچیده است</a:t>
            </a:r>
            <a:r>
              <a:rPr lang="en-US"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a:t>
            </a:r>
            <a:endParaRPr lang="en-US" sz="1800" dirty="0">
              <a:solidFill>
                <a:srgbClr val="131314"/>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هدف اصلی فرآیند آموزش مدل، یادگیری الگوها از داده‌های آموزشی و بهینه‌سازی پارامترهای مدل است. این کار با تغذیه مدل با عکس‌های برچسب‌دار و تنظیم مکرر وزن‌ها و پارامترها برای نزدیک کردن پیش‌بینی‌ها به واقعیت انجام می‌شود</a:t>
            </a:r>
            <a:r>
              <a:rPr lang="en-US"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a:t>
            </a:r>
            <a:endParaRPr lang="en-US" sz="1800" dirty="0">
              <a:solidFill>
                <a:srgbClr val="131314"/>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منظور از "تنظیم وزن‌ها و پارامترهای شبکه" در مرحله آموزش، اصلاح مقادیر داخلی مدل است که بر چگونگی تفسیر ورودی‌ها و تولید خروجی‌ها تأثیر می‌گذارند. این تنظیمات به مدل کمک می‌کنند تا با هر دور از آموزش، دقیق‌تر شود</a:t>
            </a:r>
            <a:r>
              <a:rPr lang="en-US"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a:t>
            </a:r>
            <a:endParaRPr lang="en-US" sz="1800" dirty="0">
              <a:solidFill>
                <a:srgbClr val="131314"/>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مرحله "استنتاج" به معنای اعمال مدل آموزش‌دیده بر روی داده‌های جدید و ندیده‌شده است تا پیش‌بینی یا تشخیص انجام شود. در این مرحله مدل دانش کسب شده خود را در عمل به کار می‌گیرد</a:t>
            </a:r>
            <a:r>
              <a:rPr lang="en-US"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a:t>
            </a:r>
            <a:endParaRPr lang="en-US" sz="1800" dirty="0">
              <a:solidFill>
                <a:srgbClr val="131314"/>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مدل در مرحله استنتاج بر اساس الگوها و ویژگی‌هایی که در فرآیند آموزش از هزاران عکس برچسب‌دار یاد گرفته است، تشخیص می‌دهد که آیا عکس جدید، گربه است یا خیر. این تصمیم بر اساس پارامترهای تنظیم شده مدل صورت می‌گیرد</a:t>
            </a:r>
            <a:r>
              <a:rPr lang="en-US"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a:t>
            </a:r>
            <a:endParaRPr lang="en-US" sz="1800" dirty="0">
              <a:solidFill>
                <a:srgbClr val="131314"/>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اهمیت "عکس‌های برچسب‌دار" در مرحله "آموزش" مدل بارز است. این عکس‌ها به مدل امکان می‌دهند تا با مقایسه پیش‌بینی‌های خود با برچسب‌های واقعی، وزن‌ها و پارامترهای داخلی خود را تنظیم کرده و به درستی یاد بگیرد که چه چیزی گربه است و چه چیزی نیست</a:t>
            </a:r>
            <a:r>
              <a:rPr lang="en-US"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a:t>
            </a:r>
            <a:endParaRPr lang="en-US" sz="1800" dirty="0">
              <a:solidFill>
                <a:srgbClr val="131314"/>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F5AF3E-7FD4-4E7B-B228-6EA1F459DBCA}" type="slidenum">
              <a:rPr lang="en-US" smtClean="0"/>
              <a:t>10</a:t>
            </a:fld>
            <a:endParaRPr lang="en-US"/>
          </a:p>
        </p:txBody>
      </p:sp>
    </p:spTree>
    <p:extLst>
      <p:ext uri="{BB962C8B-B14F-4D97-AF65-F5344CB8AC3E}">
        <p14:creationId xmlns:p14="http://schemas.microsoft.com/office/powerpoint/2010/main" val="1296770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r" rtl="1">
              <a:lnSpc>
                <a:spcPct val="107000"/>
              </a:lnSpc>
              <a:spcBef>
                <a:spcPts val="0"/>
              </a:spcBef>
              <a:spcAft>
                <a:spcPts val="800"/>
              </a:spcAft>
              <a:buFont typeface="+mj-lt"/>
              <a:buAutoNum type="arabicPeriod"/>
              <a:tabLst>
                <a:tab pos="457200" algn="l"/>
              </a:tabLst>
            </a:pPr>
            <a:r>
              <a:rPr lang="ar-SA"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به داده‌های خام برای فراهم آوردن ورودی اولیه و اساسی برای مدل نیاز داریم تا مدل بتواند الگوها را از آنها بیاموزد و بر اساس آنها عمل کند. این داده‌ها پایه و اساس یادگیری مدل را تشکیل می‌دهند</a:t>
            </a:r>
            <a:r>
              <a:rPr lang="en-US"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a:t>
            </a:r>
            <a:endParaRPr lang="en-US" sz="1800" dirty="0">
              <a:solidFill>
                <a:srgbClr val="131314"/>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تبدیل داده خام به ویژگی‌های عددی به این معناست که داده‌ها به فرمتی قابل پردازش توسط الگوریتم‌های ریاضی تبدیل شوند. این کار ضروری است زیرا مدل‌های یادگیری ماشین عمدتاً با اعداد و محاسبات ریاضی سروکار دارند و نمی‌توانند مستقیماً تصاویر یا متون خام را پردازش کنند</a:t>
            </a:r>
            <a:r>
              <a:rPr lang="en-US"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a:t>
            </a:r>
            <a:endParaRPr lang="en-US" sz="1800" dirty="0">
              <a:solidFill>
                <a:srgbClr val="131314"/>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یک عکس 100</a:t>
            </a:r>
            <a:r>
              <a:rPr lang="en-US"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x100 </a:t>
            </a:r>
            <a:r>
              <a:rPr lang="ar-SA"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با شکستن آن به پیکسل‌ها به داده عددی تبدیل می‌شود. هر پیکسل یک عدد است که میزان روشنایی یا رنگ آن نقطه را نشان می‌دهد، بنابراین یک عکس 100</a:t>
            </a:r>
            <a:r>
              <a:rPr lang="en-US"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100x </a:t>
            </a:r>
            <a:r>
              <a:rPr lang="ar-SA"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به 10,000 عدد تبدیل خواهد شد</a:t>
            </a:r>
            <a:r>
              <a:rPr lang="en-US"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a:t>
            </a:r>
            <a:endParaRPr lang="en-US" sz="1800" dirty="0">
              <a:solidFill>
                <a:srgbClr val="131314"/>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شبکه عصبی کانولوشنی</a:t>
            </a:r>
            <a:r>
              <a:rPr lang="en-US"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 (CNN) </a:t>
            </a:r>
            <a:r>
              <a:rPr lang="ar-SA"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برای تشخیص تصویر پیشنهاد شده است زیرا این نوع مدل به طور خاص برای پردازش داده‌های شبکه‌ای مانند تصاویر طراحی شده و در شناسایی الگوهای فضایی و سلسله مراتبی در تصاویر بسیار خوب عمل می‌کند</a:t>
            </a:r>
            <a:r>
              <a:rPr lang="en-US"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a:t>
            </a:r>
            <a:endParaRPr lang="en-US" sz="1800" dirty="0">
              <a:solidFill>
                <a:srgbClr val="131314"/>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تفاوت اصلی در این است که</a:t>
            </a:r>
            <a:r>
              <a:rPr lang="en-US"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 CNN </a:t>
            </a:r>
            <a:r>
              <a:rPr lang="ar-SA"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برای مسائل پیچیده‌تر مانند تشخیص تصویر که دارای الگوهای فضایی هستند، کارایی بالایی دارد، در حالی که رگرسیون لجستیک برای داده‌های ساده‌تر و مسائل طبقه‌بندی دوتایی (مانند بله/خیر) ممکن است کافی باشد و کمتر پیچیده است</a:t>
            </a:r>
            <a:r>
              <a:rPr lang="en-US"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a:t>
            </a:r>
            <a:endParaRPr lang="en-US" sz="1800" dirty="0">
              <a:solidFill>
                <a:srgbClr val="131314"/>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هدف اصلی فرآیند آموزش مدل، یادگیری الگوها از داده‌های آموزشی و بهینه‌سازی پارامترهای مدل است. این کار با تغذیه مدل با عکس‌های برچسب‌دار و تنظیم مکرر وزن‌ها و پارامترها برای نزدیک کردن پیش‌بینی‌ها به واقعیت انجام می‌شود</a:t>
            </a:r>
            <a:r>
              <a:rPr lang="en-US"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a:t>
            </a:r>
            <a:endParaRPr lang="en-US" sz="1800" dirty="0">
              <a:solidFill>
                <a:srgbClr val="131314"/>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منظور از "تنظیم وزن‌ها و پارامترهای شبکه" در مرحله آموزش، اصلاح مقادیر داخلی مدل است که بر چگونگی تفسیر ورودی‌ها و تولید خروجی‌ها تأثیر می‌گذارند. این تنظیمات به مدل کمک می‌کنند تا با هر دور از آموزش، دقیق‌تر شود</a:t>
            </a:r>
            <a:r>
              <a:rPr lang="en-US"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a:t>
            </a:r>
            <a:endParaRPr lang="en-US" sz="1800" dirty="0">
              <a:solidFill>
                <a:srgbClr val="131314"/>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مرحله "استنتاج" به معنای اعمال مدل آموزش‌دیده بر روی داده‌های جدید و ندیده‌شده است تا پیش‌بینی یا تشخیص انجام شود. در این مرحله مدل دانش کسب شده خود را در عمل به کار می‌گیرد</a:t>
            </a:r>
            <a:r>
              <a:rPr lang="en-US"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a:t>
            </a:r>
            <a:endParaRPr lang="en-US" sz="1800" dirty="0">
              <a:solidFill>
                <a:srgbClr val="131314"/>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مدل در مرحله استنتاج بر اساس الگوها و ویژگی‌هایی که در فرآیند آموزش از هزاران عکس برچسب‌دار یاد گرفته است، تشخیص می‌دهد که آیا عکس جدید، گربه است یا خیر. این تصمیم بر اساس پارامترهای تنظیم شده مدل صورت می‌گیرد</a:t>
            </a:r>
            <a:r>
              <a:rPr lang="en-US"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a:t>
            </a:r>
            <a:endParaRPr lang="en-US" sz="1800" dirty="0">
              <a:solidFill>
                <a:srgbClr val="131314"/>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اهمیت "عکس‌های برچسب‌دار" در مرحله "آموزش" مدل بارز است. این عکس‌ها به مدل امکان می‌دهند تا با مقایسه پیش‌بینی‌های خود با برچسب‌های واقعی، وزن‌ها و پارامترهای داخلی خود را تنظیم کرده و به درستی یاد بگیرد که چه چیزی گربه است و چه چیزی نیست</a:t>
            </a:r>
            <a:r>
              <a:rPr lang="en-US" sz="18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a:t>
            </a:r>
            <a:endParaRPr lang="en-US" sz="1800" dirty="0">
              <a:solidFill>
                <a:srgbClr val="131314"/>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F5AF3E-7FD4-4E7B-B228-6EA1F459DBCA}" type="slidenum">
              <a:rPr lang="en-US" smtClean="0"/>
              <a:t>11</a:t>
            </a:fld>
            <a:endParaRPr lang="en-US"/>
          </a:p>
        </p:txBody>
      </p:sp>
    </p:spTree>
    <p:extLst>
      <p:ext uri="{BB962C8B-B14F-4D97-AF65-F5344CB8AC3E}">
        <p14:creationId xmlns:p14="http://schemas.microsoft.com/office/powerpoint/2010/main" val="1626917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EC22DE-E390-45FE-AB4C-9D21221888BA}" type="datetime1">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0E12D3-67CE-4585-98F9-828CCA31A21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220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C912E7-0EB9-4B13-8D85-D90B9AEF4982}" type="datetime1">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0E12D3-67CE-4585-98F9-828CCA31A217}" type="slidenum">
              <a:rPr lang="en-US" smtClean="0"/>
              <a:t>‹#›</a:t>
            </a:fld>
            <a:endParaRPr lang="en-US"/>
          </a:p>
        </p:txBody>
      </p:sp>
    </p:spTree>
    <p:extLst>
      <p:ext uri="{BB962C8B-B14F-4D97-AF65-F5344CB8AC3E}">
        <p14:creationId xmlns:p14="http://schemas.microsoft.com/office/powerpoint/2010/main" val="3077106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FF2FDB-EF41-4E4A-8740-CCA7050C06DC}" type="datetime1">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0E12D3-67CE-4585-98F9-828CCA31A217}" type="slidenum">
              <a:rPr lang="en-US" smtClean="0"/>
              <a:t>‹#›</a:t>
            </a:fld>
            <a:endParaRPr lang="en-US"/>
          </a:p>
        </p:txBody>
      </p:sp>
    </p:spTree>
    <p:extLst>
      <p:ext uri="{BB962C8B-B14F-4D97-AF65-F5344CB8AC3E}">
        <p14:creationId xmlns:p14="http://schemas.microsoft.com/office/powerpoint/2010/main" val="3479234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8FAA73-38B4-4A5F-8905-11676093285B}" type="datetime1">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0E12D3-67CE-4585-98F9-828CCA31A217}" type="slidenum">
              <a:rPr lang="en-US" smtClean="0"/>
              <a:t>‹#›</a:t>
            </a:fld>
            <a:endParaRPr lang="en-US"/>
          </a:p>
        </p:txBody>
      </p:sp>
    </p:spTree>
    <p:extLst>
      <p:ext uri="{BB962C8B-B14F-4D97-AF65-F5344CB8AC3E}">
        <p14:creationId xmlns:p14="http://schemas.microsoft.com/office/powerpoint/2010/main" val="168602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67A6CF-AA60-44A6-9AC9-4044FF3D377E}" type="datetime1">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0E12D3-67CE-4585-98F9-828CCA31A21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783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78BD86-D479-48C6-A8DE-AC47995CDD53}" type="datetime1">
              <a:rPr lang="en-US" smtClean="0"/>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0E12D3-67CE-4585-98F9-828CCA31A217}" type="slidenum">
              <a:rPr lang="en-US" smtClean="0"/>
              <a:t>‹#›</a:t>
            </a:fld>
            <a:endParaRPr lang="en-US"/>
          </a:p>
        </p:txBody>
      </p:sp>
    </p:spTree>
    <p:extLst>
      <p:ext uri="{BB962C8B-B14F-4D97-AF65-F5344CB8AC3E}">
        <p14:creationId xmlns:p14="http://schemas.microsoft.com/office/powerpoint/2010/main" val="3525491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6B44F3-4CAF-42CB-A4EB-0B39E927661D}" type="datetime1">
              <a:rPr lang="en-US" smtClean="0"/>
              <a:t>8/28/2025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0E12D3-67CE-4585-98F9-828CCA31A217}" type="slidenum">
              <a:rPr lang="en-US" smtClean="0"/>
              <a:t>‹#›</a:t>
            </a:fld>
            <a:endParaRPr lang="en-US"/>
          </a:p>
        </p:txBody>
      </p:sp>
    </p:spTree>
    <p:extLst>
      <p:ext uri="{BB962C8B-B14F-4D97-AF65-F5344CB8AC3E}">
        <p14:creationId xmlns:p14="http://schemas.microsoft.com/office/powerpoint/2010/main" val="31676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4DBF20-427A-491B-975E-8CF5CC2D9B3B}" type="datetime1">
              <a:rPr lang="en-US" smtClean="0"/>
              <a:t>8/28/2025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0E12D3-67CE-4585-98F9-828CCA31A217}" type="slidenum">
              <a:rPr lang="en-US" smtClean="0"/>
              <a:t>‹#›</a:t>
            </a:fld>
            <a:endParaRPr lang="en-US"/>
          </a:p>
        </p:txBody>
      </p:sp>
    </p:spTree>
    <p:extLst>
      <p:ext uri="{BB962C8B-B14F-4D97-AF65-F5344CB8AC3E}">
        <p14:creationId xmlns:p14="http://schemas.microsoft.com/office/powerpoint/2010/main" val="1930559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55835E2-5691-4110-B759-4DC0651C3D76}" type="datetime1">
              <a:rPr lang="en-US" smtClean="0"/>
              <a:t>8/28/2025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50E12D3-67CE-4585-98F9-828CCA31A217}" type="slidenum">
              <a:rPr lang="en-US" smtClean="0"/>
              <a:t>‹#›</a:t>
            </a:fld>
            <a:endParaRPr lang="en-US"/>
          </a:p>
        </p:txBody>
      </p:sp>
    </p:spTree>
    <p:extLst>
      <p:ext uri="{BB962C8B-B14F-4D97-AF65-F5344CB8AC3E}">
        <p14:creationId xmlns:p14="http://schemas.microsoft.com/office/powerpoint/2010/main" val="714781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921E2E2-1D9F-4472-98B3-3856FF483748}" type="datetime1">
              <a:rPr lang="en-US" smtClean="0"/>
              <a:t>8/28/2025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50E12D3-67CE-4585-98F9-828CCA31A217}" type="slidenum">
              <a:rPr lang="en-US" smtClean="0"/>
              <a:t>‹#›</a:t>
            </a:fld>
            <a:endParaRPr lang="en-US"/>
          </a:p>
        </p:txBody>
      </p:sp>
    </p:spTree>
    <p:extLst>
      <p:ext uri="{BB962C8B-B14F-4D97-AF65-F5344CB8AC3E}">
        <p14:creationId xmlns:p14="http://schemas.microsoft.com/office/powerpoint/2010/main" val="3296191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4D32B8-79A0-40CA-91B4-13C1B10507F0}" type="datetime1">
              <a:rPr lang="en-US" smtClean="0"/>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0E12D3-67CE-4585-98F9-828CCA31A217}" type="slidenum">
              <a:rPr lang="en-US" smtClean="0"/>
              <a:t>‹#›</a:t>
            </a:fld>
            <a:endParaRPr lang="en-US"/>
          </a:p>
        </p:txBody>
      </p:sp>
    </p:spTree>
    <p:extLst>
      <p:ext uri="{BB962C8B-B14F-4D97-AF65-F5344CB8AC3E}">
        <p14:creationId xmlns:p14="http://schemas.microsoft.com/office/powerpoint/2010/main" val="1464003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92534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318104"/>
            <a:ext cx="10058400" cy="455099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CF41596-88CA-4D02-9E6B-35587F74E25E}" type="datetime1">
              <a:rPr lang="en-US" smtClean="0"/>
              <a:t>8/28/2025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50E12D3-67CE-4585-98F9-828CCA31A217}" type="slidenum">
              <a:rPr lang="en-US" smtClean="0"/>
              <a:t>‹#›</a:t>
            </a:fld>
            <a:endParaRPr lang="en-US"/>
          </a:p>
        </p:txBody>
      </p:sp>
      <p:cxnSp>
        <p:nvCxnSpPr>
          <p:cNvPr id="10" name="Straight Connector 9"/>
          <p:cNvCxnSpPr/>
          <p:nvPr/>
        </p:nvCxnSpPr>
        <p:spPr>
          <a:xfrm>
            <a:off x="897441" y="1251619"/>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368145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8.png"/><Relationship Id="rId4"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E2469-EF31-43EC-A9A0-167BF33BCCA0}"/>
              </a:ext>
            </a:extLst>
          </p:cNvPr>
          <p:cNvSpPr>
            <a:spLocks noGrp="1"/>
          </p:cNvSpPr>
          <p:nvPr>
            <p:ph type="ctrTitle"/>
          </p:nvPr>
        </p:nvSpPr>
        <p:spPr/>
        <p:txBody>
          <a:bodyPr/>
          <a:lstStyle/>
          <a:p>
            <a:pPr algn="ctr"/>
            <a:r>
              <a:rPr lang="fa-IR" dirty="0">
                <a:cs typeface="B Nazanin" panose="00000400000000000000" pitchFamily="2" charset="-78"/>
              </a:rPr>
              <a:t>معرفی هوش مصنوعی</a:t>
            </a:r>
            <a:endParaRPr lang="en-US" dirty="0">
              <a:cs typeface="B Nazanin" panose="00000400000000000000" pitchFamily="2" charset="-78"/>
            </a:endParaRPr>
          </a:p>
        </p:txBody>
      </p:sp>
      <p:sp>
        <p:nvSpPr>
          <p:cNvPr id="3" name="Subtitle 2">
            <a:extLst>
              <a:ext uri="{FF2B5EF4-FFF2-40B4-BE49-F238E27FC236}">
                <a16:creationId xmlns:a16="http://schemas.microsoft.com/office/drawing/2014/main" id="{A1B959C7-E966-4EB8-BFE4-BFC084C4005A}"/>
              </a:ext>
            </a:extLst>
          </p:cNvPr>
          <p:cNvSpPr>
            <a:spLocks noGrp="1"/>
          </p:cNvSpPr>
          <p:nvPr>
            <p:ph type="subTitle" idx="1"/>
          </p:nvPr>
        </p:nvSpPr>
        <p:spPr/>
        <p:txBody>
          <a:bodyPr/>
          <a:lstStyle/>
          <a:p>
            <a:pPr algn="r"/>
            <a:r>
              <a:rPr lang="fa-IR" dirty="0">
                <a:cs typeface="B Nazanin" panose="00000400000000000000" pitchFamily="2" charset="-78"/>
              </a:rPr>
              <a:t>دکتر احمد تقی نژاد</a:t>
            </a:r>
            <a:endParaRPr lang="en-US" dirty="0">
              <a:cs typeface="B Nazanin" panose="00000400000000000000" pitchFamily="2" charset="-78"/>
            </a:endParaRPr>
          </a:p>
        </p:txBody>
      </p:sp>
      <p:sp>
        <p:nvSpPr>
          <p:cNvPr id="4" name="Slide Number Placeholder 3">
            <a:extLst>
              <a:ext uri="{FF2B5EF4-FFF2-40B4-BE49-F238E27FC236}">
                <a16:creationId xmlns:a16="http://schemas.microsoft.com/office/drawing/2014/main" id="{99A97CD5-E3A2-414A-9230-69BACA1CB2C1}"/>
              </a:ext>
            </a:extLst>
          </p:cNvPr>
          <p:cNvSpPr>
            <a:spLocks noGrp="1"/>
          </p:cNvSpPr>
          <p:nvPr>
            <p:ph type="sldNum" sz="quarter" idx="12"/>
          </p:nvPr>
        </p:nvSpPr>
        <p:spPr/>
        <p:txBody>
          <a:bodyPr/>
          <a:lstStyle/>
          <a:p>
            <a:fld id="{350E12D3-67CE-4585-98F9-828CCA31A217}" type="slidenum">
              <a:rPr lang="en-US" smtClean="0"/>
              <a:t>1</a:t>
            </a:fld>
            <a:endParaRPr lang="en-US"/>
          </a:p>
        </p:txBody>
      </p:sp>
    </p:spTree>
    <p:extLst>
      <p:ext uri="{BB962C8B-B14F-4D97-AF65-F5344CB8AC3E}">
        <p14:creationId xmlns:p14="http://schemas.microsoft.com/office/powerpoint/2010/main" val="22561063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F76DE-2733-4596-B782-83701FFCF3EF}"/>
              </a:ext>
            </a:extLst>
          </p:cNvPr>
          <p:cNvSpPr>
            <a:spLocks noGrp="1"/>
          </p:cNvSpPr>
          <p:nvPr>
            <p:ph type="title"/>
          </p:nvPr>
        </p:nvSpPr>
        <p:spPr>
          <a:xfrm>
            <a:off x="1154083" y="-165218"/>
            <a:ext cx="10058400" cy="1450757"/>
          </a:xfrm>
        </p:spPr>
        <p:txBody>
          <a:bodyPr>
            <a:normAutofit/>
          </a:bodyPr>
          <a:lstStyle/>
          <a:p>
            <a:pPr marL="0" marR="0" algn="r" rtl="1">
              <a:lnSpc>
                <a:spcPct val="107000"/>
              </a:lnSpc>
              <a:spcBef>
                <a:spcPts val="0"/>
              </a:spcBef>
              <a:spcAft>
                <a:spcPts val="800"/>
              </a:spcAft>
            </a:pPr>
            <a:r>
              <a:rPr lang="fa-IR" sz="3600" b="1" dirty="0">
                <a:effectLst/>
                <a:ea typeface="Times New Roman" panose="02020603050405020304" pitchFamily="18" charset="0"/>
                <a:cs typeface="B Nazanin" panose="00000400000000000000" pitchFamily="2" charset="-78"/>
              </a:rPr>
              <a:t>یادگیری ماشین چگونه کار می‌کند؟</a:t>
            </a:r>
            <a:endParaRPr lang="en-US" sz="3600" dirty="0">
              <a:effectLst/>
              <a:latin typeface="Calibri" panose="020F0502020204030204" pitchFamily="34" charset="0"/>
              <a:ea typeface="Calibri" panose="020F0502020204030204" pitchFamily="34" charset="0"/>
              <a:cs typeface="B Nazanin" panose="00000400000000000000" pitchFamily="2" charset="-78"/>
            </a:endParaRPr>
          </a:p>
        </p:txBody>
      </p:sp>
      <p:sp>
        <p:nvSpPr>
          <p:cNvPr id="4" name="Slide Number Placeholder 3">
            <a:extLst>
              <a:ext uri="{FF2B5EF4-FFF2-40B4-BE49-F238E27FC236}">
                <a16:creationId xmlns:a16="http://schemas.microsoft.com/office/drawing/2014/main" id="{9302D86E-4A30-43F8-A933-E11C75B30139}"/>
              </a:ext>
            </a:extLst>
          </p:cNvPr>
          <p:cNvSpPr>
            <a:spLocks noGrp="1"/>
          </p:cNvSpPr>
          <p:nvPr>
            <p:ph type="sldNum" sz="quarter" idx="12"/>
          </p:nvPr>
        </p:nvSpPr>
        <p:spPr/>
        <p:txBody>
          <a:bodyPr/>
          <a:lstStyle/>
          <a:p>
            <a:fld id="{350E12D3-67CE-4585-98F9-828CCA31A217}" type="slidenum">
              <a:rPr lang="en-US" smtClean="0"/>
              <a:t>10</a:t>
            </a:fld>
            <a:endParaRPr lang="en-US"/>
          </a:p>
        </p:txBody>
      </p:sp>
      <p:sp>
        <p:nvSpPr>
          <p:cNvPr id="57" name="TextBox 56">
            <a:extLst>
              <a:ext uri="{FF2B5EF4-FFF2-40B4-BE49-F238E27FC236}">
                <a16:creationId xmlns:a16="http://schemas.microsoft.com/office/drawing/2014/main" id="{50748C87-B40E-47AB-8533-42DC9E10617B}"/>
              </a:ext>
            </a:extLst>
          </p:cNvPr>
          <p:cNvSpPr txBox="1"/>
          <p:nvPr/>
        </p:nvSpPr>
        <p:spPr>
          <a:xfrm>
            <a:off x="399826" y="1285539"/>
            <a:ext cx="11392347" cy="4967385"/>
          </a:xfrm>
          <a:prstGeom prst="rect">
            <a:avLst/>
          </a:prstGeom>
          <a:noFill/>
        </p:spPr>
        <p:txBody>
          <a:bodyPr wrap="square">
            <a:spAutoFit/>
          </a:bodyPr>
          <a:lstStyle/>
          <a:p>
            <a:pPr marL="342900" marR="0" lvl="0" indent="-342900" algn="r" rtl="1">
              <a:lnSpc>
                <a:spcPct val="107000"/>
              </a:lnSpc>
              <a:spcBef>
                <a:spcPts val="0"/>
              </a:spcBef>
              <a:spcAft>
                <a:spcPts val="800"/>
              </a:spcAft>
              <a:buFont typeface="+mj-lt"/>
              <a:buAutoNum type="arabicPeriod"/>
              <a:tabLst>
                <a:tab pos="457200" algn="l"/>
              </a:tabLst>
            </a:pPr>
            <a:r>
              <a:rPr lang="ar-SA" sz="24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چرا در مرحله اول یادگیری ماشین به جمع‌آوری "داده خام" نیاز داریم؟</a:t>
            </a:r>
            <a:endParaRPr lang="en-US" sz="2400" dirty="0">
              <a:solidFill>
                <a:srgbClr val="131314"/>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24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منظور از تبدیل داده خام به "ویژگی‌های عددی" چیست و چرا این کار ضروری است؟</a:t>
            </a:r>
            <a:endParaRPr lang="en-US" sz="2400" dirty="0">
              <a:solidFill>
                <a:srgbClr val="131314"/>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24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در مثال داده شده، چگونه یک عکس 100</a:t>
            </a:r>
            <a:r>
              <a:rPr lang="fa-IR" sz="2400" dirty="0">
                <a:solidFill>
                  <a:srgbClr val="131314"/>
                </a:solidFill>
                <a:latin typeface="Arial" panose="020B0604020202020204" pitchFamily="34" charset="0"/>
                <a:ea typeface="Times New Roman" panose="02020603050405020304" pitchFamily="18" charset="0"/>
                <a:cs typeface="B Nazanin" panose="00000400000000000000" pitchFamily="2" charset="-78"/>
              </a:rPr>
              <a:t> </a:t>
            </a:r>
            <a:r>
              <a:rPr lang="en-US" sz="2400" dirty="0">
                <a:solidFill>
                  <a:srgbClr val="131314"/>
                </a:solidFill>
                <a:latin typeface="Arial" panose="020B0604020202020204" pitchFamily="34" charset="0"/>
                <a:ea typeface="Times New Roman" panose="02020603050405020304" pitchFamily="18" charset="0"/>
                <a:cs typeface="B Nazanin" panose="00000400000000000000" pitchFamily="2" charset="-78"/>
              </a:rPr>
              <a:t>x</a:t>
            </a:r>
            <a:r>
              <a:rPr lang="fa-IR" sz="2400" dirty="0">
                <a:solidFill>
                  <a:srgbClr val="131314"/>
                </a:solidFill>
                <a:latin typeface="Arial" panose="020B0604020202020204" pitchFamily="34" charset="0"/>
                <a:ea typeface="Times New Roman" panose="02020603050405020304" pitchFamily="18" charset="0"/>
                <a:cs typeface="B Nazanin" panose="00000400000000000000" pitchFamily="2" charset="-78"/>
              </a:rPr>
              <a:t> ۱۰۰ </a:t>
            </a:r>
            <a:r>
              <a:rPr lang="ar-SA" sz="24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به داده عددی تبدیل می‌شود؟</a:t>
            </a:r>
            <a:endParaRPr lang="en-US" sz="2400" dirty="0">
              <a:solidFill>
                <a:srgbClr val="131314"/>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24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چرا برای تشخیص تصویر، "شبکه عصبی کانولوشنی</a:t>
            </a:r>
            <a:r>
              <a:rPr lang="en-US" sz="24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 (CNN)" </a:t>
            </a:r>
            <a:r>
              <a:rPr lang="ar-SA" sz="24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پیشنهاد شده است؟</a:t>
            </a:r>
            <a:endParaRPr lang="en-US" sz="2400" dirty="0">
              <a:solidFill>
                <a:srgbClr val="131314"/>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24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چه تفاوتی بین</a:t>
            </a:r>
            <a:r>
              <a:rPr lang="en-US" sz="24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 CNN </a:t>
            </a:r>
            <a:r>
              <a:rPr lang="ar-SA" sz="24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و رگرسیون لجستیک در انتخاب مدل وجود دارد؟</a:t>
            </a:r>
            <a:endParaRPr lang="en-US" sz="2400" dirty="0">
              <a:solidFill>
                <a:srgbClr val="131314"/>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24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هدف اصلی فرآیند "آموزش" مدل چیست و چگونه انجام می‌شود؟</a:t>
            </a:r>
            <a:endParaRPr lang="en-US" sz="2400" dirty="0">
              <a:solidFill>
                <a:srgbClr val="131314"/>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24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در مرحله آموزش، منظور از "تنظیم وزن‌ها و پارامترهای شبکه" چیست؟</a:t>
            </a:r>
            <a:endParaRPr lang="en-US" sz="2400" dirty="0">
              <a:solidFill>
                <a:srgbClr val="131314"/>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24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مرحله "استنتاج" در یادگیری ماشین به چه معناست؟</a:t>
            </a:r>
            <a:endParaRPr lang="en-US" sz="2400" dirty="0">
              <a:solidFill>
                <a:srgbClr val="131314"/>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24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چگونه مدل در مرحله استنتاج تشخیص می‌دهد که یک عکس، گربه است یا خیر؟</a:t>
            </a:r>
            <a:endParaRPr lang="en-US" sz="2400" dirty="0">
              <a:solidFill>
                <a:srgbClr val="131314"/>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2400" dirty="0">
                <a:solidFill>
                  <a:srgbClr val="131314"/>
                </a:solidFill>
                <a:effectLst/>
                <a:latin typeface="Arial" panose="020B0604020202020204" pitchFamily="34" charset="0"/>
                <a:ea typeface="Times New Roman" panose="02020603050405020304" pitchFamily="18" charset="0"/>
                <a:cs typeface="B Nazanin" panose="00000400000000000000" pitchFamily="2" charset="-78"/>
              </a:rPr>
              <a:t>اهمیت "عکس‌های برچسب‌دار" در کدام مرحله از فرآیند یادگیری ماشین بارز است؟</a:t>
            </a:r>
            <a:endParaRPr lang="en-US" sz="2400" dirty="0">
              <a:solidFill>
                <a:srgbClr val="131314"/>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131440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F76DE-2733-4596-B782-83701FFCF3EF}"/>
              </a:ext>
            </a:extLst>
          </p:cNvPr>
          <p:cNvSpPr>
            <a:spLocks noGrp="1"/>
          </p:cNvSpPr>
          <p:nvPr>
            <p:ph type="title"/>
          </p:nvPr>
        </p:nvSpPr>
        <p:spPr>
          <a:xfrm>
            <a:off x="1154083" y="-165218"/>
            <a:ext cx="10058400" cy="1450757"/>
          </a:xfrm>
        </p:spPr>
        <p:txBody>
          <a:bodyPr>
            <a:normAutofit/>
          </a:bodyPr>
          <a:lstStyle/>
          <a:p>
            <a:pPr marL="0" marR="0" algn="r" rtl="1">
              <a:lnSpc>
                <a:spcPct val="107000"/>
              </a:lnSpc>
              <a:spcBef>
                <a:spcPts val="0"/>
              </a:spcBef>
              <a:spcAft>
                <a:spcPts val="800"/>
              </a:spcAft>
            </a:pPr>
            <a:r>
              <a:rPr lang="fa-IR" sz="3600" b="1" dirty="0">
                <a:effectLst/>
                <a:ea typeface="Times New Roman" panose="02020603050405020304" pitchFamily="18" charset="0"/>
                <a:cs typeface="B Nazanin" panose="00000400000000000000" pitchFamily="2" charset="-78"/>
              </a:rPr>
              <a:t>یادگیری ماشین چگونه کار می‌کند؟</a:t>
            </a:r>
            <a:endParaRPr lang="en-US" sz="3600" dirty="0">
              <a:effectLst/>
              <a:latin typeface="Calibri" panose="020F0502020204030204" pitchFamily="34" charset="0"/>
              <a:ea typeface="Calibri" panose="020F0502020204030204" pitchFamily="34" charset="0"/>
              <a:cs typeface="B Nazanin" panose="00000400000000000000" pitchFamily="2" charset="-78"/>
            </a:endParaRPr>
          </a:p>
        </p:txBody>
      </p:sp>
      <p:sp>
        <p:nvSpPr>
          <p:cNvPr id="4" name="Slide Number Placeholder 3">
            <a:extLst>
              <a:ext uri="{FF2B5EF4-FFF2-40B4-BE49-F238E27FC236}">
                <a16:creationId xmlns:a16="http://schemas.microsoft.com/office/drawing/2014/main" id="{9302D86E-4A30-43F8-A933-E11C75B30139}"/>
              </a:ext>
            </a:extLst>
          </p:cNvPr>
          <p:cNvSpPr>
            <a:spLocks noGrp="1"/>
          </p:cNvSpPr>
          <p:nvPr>
            <p:ph type="sldNum" sz="quarter" idx="12"/>
          </p:nvPr>
        </p:nvSpPr>
        <p:spPr/>
        <p:txBody>
          <a:bodyPr/>
          <a:lstStyle/>
          <a:p>
            <a:fld id="{350E12D3-67CE-4585-98F9-828CCA31A217}" type="slidenum">
              <a:rPr lang="en-US" smtClean="0"/>
              <a:t>11</a:t>
            </a:fld>
            <a:endParaRPr lang="en-US"/>
          </a:p>
        </p:txBody>
      </p:sp>
      <p:sp>
        <p:nvSpPr>
          <p:cNvPr id="57" name="TextBox 56">
            <a:extLst>
              <a:ext uri="{FF2B5EF4-FFF2-40B4-BE49-F238E27FC236}">
                <a16:creationId xmlns:a16="http://schemas.microsoft.com/office/drawing/2014/main" id="{50748C87-B40E-47AB-8533-42DC9E10617B}"/>
              </a:ext>
            </a:extLst>
          </p:cNvPr>
          <p:cNvSpPr txBox="1"/>
          <p:nvPr/>
        </p:nvSpPr>
        <p:spPr>
          <a:xfrm>
            <a:off x="399826" y="1627668"/>
            <a:ext cx="11392347" cy="4647426"/>
          </a:xfrm>
          <a:prstGeom prst="rect">
            <a:avLst/>
          </a:prstGeom>
          <a:noFill/>
        </p:spPr>
        <p:txBody>
          <a:bodyPr wrap="square">
            <a:spAutoFit/>
          </a:bodyPr>
          <a:lstStyle/>
          <a:p>
            <a:pPr marL="342900" marR="0" lvl="0" indent="-342900" algn="r" defTabSz="914400" rtl="1" eaLnBrk="0" fontAlgn="base" latinLnBrk="0" hangingPunct="0">
              <a:lnSpc>
                <a:spcPct val="100000"/>
              </a:lnSpc>
              <a:spcBef>
                <a:spcPct val="0"/>
              </a:spcBef>
              <a:spcAft>
                <a:spcPct val="0"/>
              </a:spcAft>
              <a:buClrTx/>
              <a:buSzTx/>
              <a:buFont typeface="Arial" panose="020B0604020202020204" pitchFamily="34" charset="0"/>
              <a:buChar char="•"/>
              <a:tabLst/>
            </a:pPr>
            <a:r>
              <a:rPr kumimoji="0" lang="fa-IR" altLang="en-US" sz="2800" b="0"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B Nazanin" panose="00000400000000000000" pitchFamily="2" charset="-78"/>
              </a:rPr>
              <a:t>برای آموزش مدل، ابتدا داده‌های خام را جمع‌آوری می‌کنیم و آنها را به ویژگی‌های عددی تبدیل می‌کنیم تا الگوریتم بتواند آنها را پردازش کند. مثلاً یک عکس ۱۰۰×۱۰۰ به ۱۰</a:t>
            </a:r>
            <a:r>
              <a:rPr kumimoji="0" lang="fa-IR" altLang="en-US" sz="2800" b="0" i="0" u="none" strike="noStrike" cap="none" normalizeH="0" baseline="0" dirty="0">
                <a:ln>
                  <a:noFill/>
                </a:ln>
                <a:solidFill>
                  <a:srgbClr val="C00000"/>
                </a:solidFill>
                <a:effectLst/>
                <a:latin typeface="Calibri" panose="020F0502020204030204" pitchFamily="34" charset="0"/>
                <a:ea typeface="Times New Roman" panose="02020603050405020304" pitchFamily="18" charset="0"/>
                <a:cs typeface="Arial" panose="020B0604020202020204" pitchFamily="34" charset="0"/>
              </a:rPr>
              <a:t>٬</a:t>
            </a:r>
            <a:r>
              <a:rPr kumimoji="0" lang="fa-IR" altLang="en-US" sz="2800" b="0"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B Nazanin" panose="00000400000000000000" pitchFamily="2" charset="-78"/>
              </a:rPr>
              <a:t>۰۰۰ عدد (مقادیر پیکسل‌ها) تبدیل می‌شود.</a:t>
            </a:r>
            <a:endParaRPr kumimoji="0" lang="en-US" altLang="en-US" sz="1400" b="0" i="0" u="none" strike="noStrike" cap="none" normalizeH="0" baseline="0" dirty="0">
              <a:ln>
                <a:noFill/>
              </a:ln>
              <a:solidFill>
                <a:srgbClr val="C00000"/>
              </a:solidFill>
              <a:effectLst/>
            </a:endParaRPr>
          </a:p>
          <a:p>
            <a:pPr marL="342900" marR="0" lvl="0" indent="-342900" algn="r" defTabSz="914400" rtl="1" eaLnBrk="0" fontAlgn="base" latinLnBrk="0" hangingPunct="0">
              <a:lnSpc>
                <a:spcPct val="100000"/>
              </a:lnSpc>
              <a:spcBef>
                <a:spcPct val="0"/>
              </a:spcBef>
              <a:spcAft>
                <a:spcPct val="0"/>
              </a:spcAft>
              <a:buClrTx/>
              <a:buSzTx/>
              <a:buFont typeface="Arial" panose="020B0604020202020204" pitchFamily="34" charset="0"/>
              <a:buChar char="•"/>
              <a:tabLst/>
            </a:pPr>
            <a:r>
              <a:rPr kumimoji="0" lang="fa-IR" altLang="en-US" sz="2800" b="0"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B Nazanin" panose="00000400000000000000" pitchFamily="2" charset="-78"/>
              </a:rPr>
              <a:t>برای تشخیص تصویر، </a:t>
            </a:r>
            <a:r>
              <a:rPr kumimoji="0" lang="en-US" altLang="en-US" sz="2800" b="1" i="0" u="none" strike="noStrike" cap="none" normalizeH="0" baseline="0" dirty="0">
                <a:ln>
                  <a:noFill/>
                </a:ln>
                <a:solidFill>
                  <a:srgbClr val="C00000"/>
                </a:solidFill>
                <a:effectLst/>
                <a:latin typeface="Calibri" panose="020F0502020204030204" pitchFamily="34" charset="0"/>
                <a:ea typeface="Times New Roman" panose="02020603050405020304" pitchFamily="18" charset="0"/>
                <a:cs typeface="B Nazanin" panose="00000400000000000000" pitchFamily="2" charset="-78"/>
              </a:rPr>
              <a:t>CNN</a:t>
            </a:r>
            <a:r>
              <a:rPr kumimoji="0" lang="fa-IR" altLang="en-US" sz="2800" b="0"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B Nazanin" panose="00000400000000000000" pitchFamily="2" charset="-78"/>
              </a:rPr>
              <a:t> انتخاب خوبی است چون الگوهای فضایی را به‌خوبی می‌شناسد، درحالی‌که </a:t>
            </a:r>
            <a:r>
              <a:rPr kumimoji="0" lang="fa-IR" altLang="en-US" sz="28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B Nazanin" panose="00000400000000000000" pitchFamily="2" charset="-78"/>
              </a:rPr>
              <a:t>رگرسیون لجستیک</a:t>
            </a:r>
            <a:r>
              <a:rPr kumimoji="0" lang="fa-IR" altLang="en-US" sz="2800" b="0"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B Nazanin" panose="00000400000000000000" pitchFamily="2" charset="-78"/>
              </a:rPr>
              <a:t> برای مسائل ساده‌تر مناسب است.</a:t>
            </a:r>
            <a:endParaRPr kumimoji="0" lang="en-US" altLang="en-US" sz="1400" b="0" i="0" u="none" strike="noStrike" cap="none" normalizeH="0" baseline="0" dirty="0">
              <a:ln>
                <a:noFill/>
              </a:ln>
              <a:solidFill>
                <a:srgbClr val="C00000"/>
              </a:solidFill>
              <a:effectLst/>
            </a:endParaRPr>
          </a:p>
          <a:p>
            <a:pPr marL="342900" marR="0" lvl="0" indent="-342900" algn="r" defTabSz="914400" rtl="1" eaLnBrk="0" fontAlgn="base" latinLnBrk="0" hangingPunct="0">
              <a:lnSpc>
                <a:spcPct val="100000"/>
              </a:lnSpc>
              <a:spcBef>
                <a:spcPct val="0"/>
              </a:spcBef>
              <a:spcAft>
                <a:spcPct val="0"/>
              </a:spcAft>
              <a:buClrTx/>
              <a:buSzTx/>
              <a:buFont typeface="Arial" panose="020B0604020202020204" pitchFamily="34" charset="0"/>
              <a:buChar char="•"/>
              <a:tabLst/>
            </a:pPr>
            <a:r>
              <a:rPr kumimoji="0" lang="fa-IR" altLang="en-US" sz="2800" b="0"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B Nazanin" panose="00000400000000000000" pitchFamily="2" charset="-78"/>
              </a:rPr>
              <a:t>در آموزش، با استفاده از داده‌های برچسب‌دار، وزن‌ها و پارامترهای مدل را طوری تنظیم می‌کنیم که پیش‌بینی‌ها دقیق‌تر شوند.</a:t>
            </a:r>
            <a:endParaRPr kumimoji="0" lang="en-US" altLang="en-US" sz="1400" b="0" i="0" u="none" strike="noStrike" cap="none" normalizeH="0" baseline="0" dirty="0">
              <a:ln>
                <a:noFill/>
              </a:ln>
              <a:solidFill>
                <a:srgbClr val="C00000"/>
              </a:solidFill>
              <a:effectLst/>
            </a:endParaRPr>
          </a:p>
          <a:p>
            <a:pPr marL="342900" marR="0" lvl="0" indent="-342900" algn="r" defTabSz="914400" rtl="1" eaLnBrk="0" fontAlgn="base" latinLnBrk="0" hangingPunct="0">
              <a:lnSpc>
                <a:spcPct val="100000"/>
              </a:lnSpc>
              <a:spcBef>
                <a:spcPct val="0"/>
              </a:spcBef>
              <a:spcAft>
                <a:spcPct val="0"/>
              </a:spcAft>
              <a:buClrTx/>
              <a:buSzTx/>
              <a:buFont typeface="Arial" panose="020B0604020202020204" pitchFamily="34" charset="0"/>
              <a:buChar char="•"/>
              <a:tabLst/>
            </a:pPr>
            <a:r>
              <a:rPr kumimoji="0" lang="fa-IR" altLang="en-US" sz="2800" b="0"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B Nazanin" panose="00000400000000000000" pitchFamily="2" charset="-78"/>
              </a:rPr>
              <a:t>در استنتاج، مدل آموزش‌دیده روی داده‌های جدید اعمال می‌شود و بر اساس آموخته‌هایش پیش‌بینی یا تشخیص می‌کند.</a:t>
            </a:r>
            <a:endParaRPr kumimoji="0" lang="en-US" altLang="en-US" sz="1400" b="0" i="0" u="none" strike="noStrike" cap="none" normalizeH="0" baseline="0" dirty="0">
              <a:ln>
                <a:noFill/>
              </a:ln>
              <a:solidFill>
                <a:srgbClr val="C00000"/>
              </a:solidFill>
              <a:effectLst/>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4000" b="0"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
        <p:nvSpPr>
          <p:cNvPr id="3" name="Rectangle 1">
            <a:extLst>
              <a:ext uri="{FF2B5EF4-FFF2-40B4-BE49-F238E27FC236}">
                <a16:creationId xmlns:a16="http://schemas.microsoft.com/office/drawing/2014/main" id="{BAC6EB44-D2E2-4786-82DB-B03F77B485B7}"/>
              </a:ext>
            </a:extLst>
          </p:cNvPr>
          <p:cNvSpPr>
            <a:spLocks noChangeArrowheads="1"/>
          </p:cNvSpPr>
          <p:nvPr/>
        </p:nvSpPr>
        <p:spPr bwMode="auto">
          <a:xfrm>
            <a:off x="0" y="0"/>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a:extLst>
              <a:ext uri="{FF2B5EF4-FFF2-40B4-BE49-F238E27FC236}">
                <a16:creationId xmlns:a16="http://schemas.microsoft.com/office/drawing/2014/main" id="{170B4A16-894A-4EF9-8B73-23DE5F274EF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a:p>
        </p:txBody>
      </p:sp>
      <p:sp>
        <p:nvSpPr>
          <p:cNvPr id="7" name="Rectangle 4">
            <a:extLst>
              <a:ext uri="{FF2B5EF4-FFF2-40B4-BE49-F238E27FC236}">
                <a16:creationId xmlns:a16="http://schemas.microsoft.com/office/drawing/2014/main" id="{2552AFE3-00BA-4035-B62D-778171B5E508}"/>
              </a:ext>
            </a:extLst>
          </p:cNvPr>
          <p:cNvSpPr>
            <a:spLocks noChangeArrowheads="1"/>
          </p:cNvSpPr>
          <p:nvPr/>
        </p:nvSpPr>
        <p:spPr bwMode="auto">
          <a:xfrm>
            <a:off x="0" y="0"/>
            <a:ext cx="12192000" cy="12700"/>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997301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60560-8823-49AE-8AC4-DCD96D015F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D1D2263-94EC-44E9-9031-471048CDCF4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3FAA270-6E5F-45ED-A73C-DEAAB143F704}"/>
              </a:ext>
            </a:extLst>
          </p:cNvPr>
          <p:cNvSpPr>
            <a:spLocks noGrp="1"/>
          </p:cNvSpPr>
          <p:nvPr>
            <p:ph type="sldNum" sz="quarter" idx="12"/>
          </p:nvPr>
        </p:nvSpPr>
        <p:spPr/>
        <p:txBody>
          <a:bodyPr/>
          <a:lstStyle/>
          <a:p>
            <a:fld id="{350E12D3-67CE-4585-98F9-828CCA31A217}" type="slidenum">
              <a:rPr lang="en-US" smtClean="0"/>
              <a:t>12</a:t>
            </a:fld>
            <a:endParaRPr lang="en-US"/>
          </a:p>
        </p:txBody>
      </p:sp>
      <p:pic>
        <p:nvPicPr>
          <p:cNvPr id="5" name="Picture 4">
            <a:extLst>
              <a:ext uri="{FF2B5EF4-FFF2-40B4-BE49-F238E27FC236}">
                <a16:creationId xmlns:a16="http://schemas.microsoft.com/office/drawing/2014/main" id="{72A65846-0FFF-497C-93EF-644411E8DBC6}"/>
              </a:ext>
            </a:extLst>
          </p:cNvPr>
          <p:cNvPicPr>
            <a:picLocks noChangeAspect="1"/>
          </p:cNvPicPr>
          <p:nvPr/>
        </p:nvPicPr>
        <p:blipFill>
          <a:blip r:embed="rId2"/>
          <a:stretch>
            <a:fillRect/>
          </a:stretch>
        </p:blipFill>
        <p:spPr>
          <a:xfrm>
            <a:off x="415445" y="1342332"/>
            <a:ext cx="11422069" cy="4877481"/>
          </a:xfrm>
          <a:prstGeom prst="rect">
            <a:avLst/>
          </a:prstGeom>
        </p:spPr>
      </p:pic>
    </p:spTree>
    <p:extLst>
      <p:ext uri="{BB962C8B-B14F-4D97-AF65-F5344CB8AC3E}">
        <p14:creationId xmlns:p14="http://schemas.microsoft.com/office/powerpoint/2010/main" val="16230229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60560-8823-49AE-8AC4-DCD96D015F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D1D2263-94EC-44E9-9031-471048CDCF4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05B3B13-1BA5-45A7-93F0-BE3BE7CB7AF3}"/>
              </a:ext>
            </a:extLst>
          </p:cNvPr>
          <p:cNvSpPr>
            <a:spLocks noGrp="1"/>
          </p:cNvSpPr>
          <p:nvPr>
            <p:ph type="sldNum" sz="quarter" idx="12"/>
          </p:nvPr>
        </p:nvSpPr>
        <p:spPr/>
        <p:txBody>
          <a:bodyPr/>
          <a:lstStyle/>
          <a:p>
            <a:fld id="{350E12D3-67CE-4585-98F9-828CCA31A217}" type="slidenum">
              <a:rPr lang="en-US" smtClean="0"/>
              <a:t>13</a:t>
            </a:fld>
            <a:endParaRPr lang="en-US"/>
          </a:p>
        </p:txBody>
      </p:sp>
      <p:pic>
        <p:nvPicPr>
          <p:cNvPr id="6" name="Picture 5">
            <a:extLst>
              <a:ext uri="{FF2B5EF4-FFF2-40B4-BE49-F238E27FC236}">
                <a16:creationId xmlns:a16="http://schemas.microsoft.com/office/drawing/2014/main" id="{964587B2-C09D-4A95-8E39-F927B5FB7A46}"/>
              </a:ext>
            </a:extLst>
          </p:cNvPr>
          <p:cNvPicPr>
            <a:picLocks noChangeAspect="1"/>
          </p:cNvPicPr>
          <p:nvPr/>
        </p:nvPicPr>
        <p:blipFill>
          <a:blip r:embed="rId2"/>
          <a:stretch>
            <a:fillRect/>
          </a:stretch>
        </p:blipFill>
        <p:spPr>
          <a:xfrm>
            <a:off x="797870" y="458224"/>
            <a:ext cx="8352615" cy="5941552"/>
          </a:xfrm>
          <a:prstGeom prst="rect">
            <a:avLst/>
          </a:prstGeom>
        </p:spPr>
      </p:pic>
    </p:spTree>
    <p:extLst>
      <p:ext uri="{BB962C8B-B14F-4D97-AF65-F5344CB8AC3E}">
        <p14:creationId xmlns:p14="http://schemas.microsoft.com/office/powerpoint/2010/main" val="23357333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60560-8823-49AE-8AC4-DCD96D015FDE}"/>
              </a:ext>
            </a:extLst>
          </p:cNvPr>
          <p:cNvSpPr>
            <a:spLocks noGrp="1"/>
          </p:cNvSpPr>
          <p:nvPr>
            <p:ph type="title"/>
          </p:nvPr>
        </p:nvSpPr>
        <p:spPr/>
        <p:txBody>
          <a:bodyPr>
            <a:normAutofit/>
          </a:bodyPr>
          <a:lstStyle/>
          <a:p>
            <a:r>
              <a:rPr lang="fa-IR" sz="4800" b="1" dirty="0">
                <a:effectLst/>
                <a:latin typeface="Times New Roman" panose="02020603050405020304" pitchFamily="18" charset="0"/>
                <a:ea typeface="Times New Roman" panose="02020603050405020304" pitchFamily="18" charset="0"/>
                <a:cs typeface="B Nazanin" panose="00000400000000000000" pitchFamily="2" charset="-78"/>
              </a:rPr>
              <a:t>پارامترهای مدل یادگیری ماشین و بهینه‌سازی</a:t>
            </a:r>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D1D2263-94EC-44E9-9031-471048CDCF4F}"/>
                  </a:ext>
                </a:extLst>
              </p:cNvPr>
              <p:cNvSpPr>
                <a:spLocks noGrp="1"/>
              </p:cNvSpPr>
              <p:nvPr>
                <p:ph idx="1"/>
              </p:nvPr>
            </p:nvSpPr>
            <p:spPr>
              <a:xfrm>
                <a:off x="172123" y="1318104"/>
                <a:ext cx="11822654" cy="4964454"/>
              </a:xfrm>
            </p:spPr>
            <p:txBody>
              <a:bodyPr>
                <a:noAutofit/>
              </a:bodyPr>
              <a:lstStyle/>
              <a:p>
                <a:pPr marL="0" marR="0" algn="r" rtl="1">
                  <a:lnSpc>
                    <a:spcPct val="107000"/>
                  </a:lnSpc>
                  <a:spcBef>
                    <a:spcPts val="0"/>
                  </a:spcBef>
                  <a:spcAft>
                    <a:spcPts val="800"/>
                  </a:spcAft>
                </a:pPr>
                <a:r>
                  <a:rPr lang="fa-IR" sz="2400" dirty="0">
                    <a:effectLst/>
                    <a:latin typeface="Times New Roman" panose="02020603050405020304" pitchFamily="18" charset="0"/>
                    <a:ea typeface="Times New Roman" panose="02020603050405020304" pitchFamily="18" charset="0"/>
                    <a:cs typeface="B Nazanin" panose="00000400000000000000" pitchFamily="2" charset="-78"/>
                  </a:rPr>
                  <a:t>برای یک مثال عملی، یک الگوریتم رگرسیون خطی ساده برای پیش‌بینی قیمت فروش خانه بر اساس ترکیب وزنی سه متغیر را در نظر بگیرید: متراژ مربع، سن خانه و تعداد اتاق‌خواب‌ها. هر خانه به عنوان یک جاسازی بردار با ۳ بعد نشان داده می‌شود: [متراژ مربع, اتاق‌خواب‌ها, سن]. یک خانه ۳۰ ساله با ۴ اتاق‌خواب و ۱۹۰۰ متر مربع می‌تواند به عنوان [۱۹۰۰, ۴, ۳۰] نشان داده شود (هرچند برای اهداف ریاضی، این اعداد ممکن است ابتدا مقیاس‌بندی یا نرمال‌سازی شوند تا به محدوده یکنواخت‌تری برسند).</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2400" dirty="0">
                    <a:effectLst/>
                    <a:latin typeface="Times New Roman" panose="02020603050405020304" pitchFamily="18" charset="0"/>
                    <a:ea typeface="Times New Roman" panose="02020603050405020304" pitchFamily="18" charset="0"/>
                    <a:cs typeface="B Nazanin" panose="00000400000000000000" pitchFamily="2" charset="-78"/>
                  </a:rPr>
                  <a:t>الگوریتم یک تابع ریاضی ساده است:</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marR="0" rtl="1">
                  <a:lnSpc>
                    <a:spcPct val="107000"/>
                  </a:lnSpc>
                  <a:spcBef>
                    <a:spcPts val="0"/>
                  </a:spcBef>
                  <a:spcAft>
                    <a:spcPts val="800"/>
                  </a:spcAft>
                </a:pPr>
                <a:r>
                  <a:rPr lang="fa-IR" sz="2400" dirty="0">
                    <a:effectLst/>
                    <a:latin typeface="Times New Roman" panose="02020603050405020304" pitchFamily="18" charset="0"/>
                    <a:ea typeface="Times New Roman" panose="02020603050405020304" pitchFamily="18" charset="0"/>
                    <a:cs typeface="B Nazanin" panose="00000400000000000000" pitchFamily="2" charset="-78"/>
                  </a:rPr>
                  <a:t> </a:t>
                </a:r>
                <a14:m>
                  <m:oMath xmlns:m="http://schemas.openxmlformats.org/officeDocument/2006/math">
                    <m:r>
                      <a:rPr lang="fa-IR" sz="2400">
                        <a:effectLst/>
                        <a:latin typeface="Cambria Math" panose="02040503050406030204" pitchFamily="18" charset="0"/>
                        <a:ea typeface="Times New Roman" panose="02020603050405020304" pitchFamily="18" charset="0"/>
                        <a:cs typeface="B Nazanin" panose="00000400000000000000" pitchFamily="2" charset="-78"/>
                      </a:rPr>
                      <m:t>قیمت</m:t>
                    </m:r>
                    <m:r>
                      <a:rPr lang="fa-IR" sz="2400">
                        <a:effectLst/>
                        <a:latin typeface="Cambria Math" panose="02040503050406030204" pitchFamily="18" charset="0"/>
                        <a:ea typeface="Times New Roman" panose="02020603050405020304" pitchFamily="18" charset="0"/>
                        <a:cs typeface="B Nazanin" panose="00000400000000000000" pitchFamily="2" charset="-78"/>
                      </a:rPr>
                      <m:t>=</m:t>
                    </m:r>
                    <m:d>
                      <m:dPr>
                        <m:ctrlPr>
                          <a:rPr lang="en-US" sz="2400" i="1">
                            <a:effectLst/>
                            <a:latin typeface="Cambria Math" panose="02040503050406030204" pitchFamily="18" charset="0"/>
                            <a:ea typeface="Times New Roman" panose="02020603050405020304" pitchFamily="18" charset="0"/>
                            <a:cs typeface="B Nazanin" panose="00000400000000000000" pitchFamily="2" charset="-78"/>
                          </a:rPr>
                        </m:ctrlPr>
                      </m:dPr>
                      <m:e>
                        <m:r>
                          <a:rPr lang="en-US" sz="2400" i="1">
                            <a:effectLst/>
                            <a:latin typeface="Cambria Math" panose="02040503050406030204" pitchFamily="18" charset="0"/>
                            <a:ea typeface="Times New Roman" panose="02020603050405020304" pitchFamily="18" charset="0"/>
                            <a:cs typeface="B Nazanin" panose="00000400000000000000" pitchFamily="2" charset="-78"/>
                          </a:rPr>
                          <m:t>𝐴</m:t>
                        </m:r>
                        <m:r>
                          <a:rPr lang="fa-IR" sz="2400">
                            <a:effectLst/>
                            <a:latin typeface="Cambria Math" panose="02040503050406030204" pitchFamily="18" charset="0"/>
                            <a:ea typeface="Times New Roman" panose="02020603050405020304" pitchFamily="18" charset="0"/>
                            <a:cs typeface="B Nazanin" panose="00000400000000000000" pitchFamily="2" charset="-78"/>
                          </a:rPr>
                          <m:t>×</m:t>
                        </m:r>
                        <m:r>
                          <a:rPr lang="fa-IR" sz="2400">
                            <a:effectLst/>
                            <a:latin typeface="Cambria Math" panose="02040503050406030204" pitchFamily="18" charset="0"/>
                            <a:ea typeface="Times New Roman" panose="02020603050405020304" pitchFamily="18" charset="0"/>
                            <a:cs typeface="B Nazanin" panose="00000400000000000000" pitchFamily="2" charset="-78"/>
                          </a:rPr>
                          <m:t>متراژ</m:t>
                        </m:r>
                        <m:r>
                          <a:rPr lang="fa-IR" sz="2400" i="1">
                            <a:effectLst/>
                            <a:latin typeface="Cambria Math" panose="02040503050406030204" pitchFamily="18" charset="0"/>
                            <a:ea typeface="Times New Roman" panose="02020603050405020304" pitchFamily="18" charset="0"/>
                            <a:cs typeface="Calibri" panose="020F0502020204030204" pitchFamily="34" charset="0"/>
                          </a:rPr>
                          <m:t> </m:t>
                        </m:r>
                        <m:r>
                          <a:rPr lang="fa-IR" sz="2400">
                            <a:effectLst/>
                            <a:latin typeface="Cambria Math" panose="02040503050406030204" pitchFamily="18" charset="0"/>
                            <a:ea typeface="Times New Roman" panose="02020603050405020304" pitchFamily="18" charset="0"/>
                            <a:cs typeface="B Nazanin" panose="00000400000000000000" pitchFamily="2" charset="-78"/>
                          </a:rPr>
                          <m:t>مربع</m:t>
                        </m:r>
                      </m:e>
                    </m:d>
                    <m:r>
                      <a:rPr lang="fa-IR" sz="2400">
                        <a:effectLst/>
                        <a:latin typeface="Cambria Math" panose="02040503050406030204" pitchFamily="18" charset="0"/>
                        <a:ea typeface="Times New Roman" panose="02020603050405020304" pitchFamily="18" charset="0"/>
                        <a:cs typeface="B Nazanin" panose="00000400000000000000" pitchFamily="2" charset="-78"/>
                      </a:rPr>
                      <m:t>+</m:t>
                    </m:r>
                    <m:d>
                      <m:dPr>
                        <m:ctrlPr>
                          <a:rPr lang="en-US" sz="2400" i="1">
                            <a:effectLst/>
                            <a:latin typeface="Cambria Math" panose="02040503050406030204" pitchFamily="18" charset="0"/>
                            <a:ea typeface="Times New Roman" panose="02020603050405020304" pitchFamily="18" charset="0"/>
                            <a:cs typeface="B Nazanin" panose="00000400000000000000" pitchFamily="2" charset="-78"/>
                          </a:rPr>
                        </m:ctrlPr>
                      </m:dPr>
                      <m:e>
                        <m:r>
                          <a:rPr lang="en-US" sz="2400" i="1">
                            <a:effectLst/>
                            <a:latin typeface="Cambria Math" panose="02040503050406030204" pitchFamily="18" charset="0"/>
                            <a:ea typeface="Times New Roman" panose="02020603050405020304" pitchFamily="18" charset="0"/>
                            <a:cs typeface="B Nazanin" panose="00000400000000000000" pitchFamily="2" charset="-78"/>
                          </a:rPr>
                          <m:t>𝐵</m:t>
                        </m:r>
                        <m:r>
                          <a:rPr lang="fa-IR" sz="2400">
                            <a:effectLst/>
                            <a:latin typeface="Cambria Math" panose="02040503050406030204" pitchFamily="18" charset="0"/>
                            <a:ea typeface="Times New Roman" panose="02020603050405020304" pitchFamily="18" charset="0"/>
                            <a:cs typeface="B Nazanin" panose="00000400000000000000" pitchFamily="2" charset="-78"/>
                          </a:rPr>
                          <m:t>×</m:t>
                        </m:r>
                        <m:r>
                          <a:rPr lang="fa-IR" sz="2400">
                            <a:effectLst/>
                            <a:latin typeface="Cambria Math" panose="02040503050406030204" pitchFamily="18" charset="0"/>
                            <a:ea typeface="Times New Roman" panose="02020603050405020304" pitchFamily="18" charset="0"/>
                            <a:cs typeface="B Nazanin" panose="00000400000000000000" pitchFamily="2" charset="-78"/>
                          </a:rPr>
                          <m:t>تعداد</m:t>
                        </m:r>
                        <m:r>
                          <a:rPr lang="fa-IR" sz="2400" i="1">
                            <a:effectLst/>
                            <a:latin typeface="Cambria Math" panose="02040503050406030204" pitchFamily="18" charset="0"/>
                            <a:ea typeface="Times New Roman" panose="02020603050405020304" pitchFamily="18" charset="0"/>
                            <a:cs typeface="Calibri" panose="020F0502020204030204" pitchFamily="34" charset="0"/>
                          </a:rPr>
                          <m:t> </m:t>
                        </m:r>
                        <m:r>
                          <a:rPr lang="fa-IR" sz="2400">
                            <a:effectLst/>
                            <a:latin typeface="Cambria Math" panose="02040503050406030204" pitchFamily="18" charset="0"/>
                            <a:ea typeface="Times New Roman" panose="02020603050405020304" pitchFamily="18" charset="0"/>
                            <a:cs typeface="B Nazanin" panose="00000400000000000000" pitchFamily="2" charset="-78"/>
                          </a:rPr>
                          <m:t>اتاق‌ها</m:t>
                        </m:r>
                      </m:e>
                    </m:d>
                    <m:r>
                      <a:rPr lang="fa-IR" sz="2400" i="1">
                        <a:effectLst/>
                        <a:latin typeface="Cambria Math" panose="02040503050406030204" pitchFamily="18" charset="0"/>
                        <a:ea typeface="Times New Roman" panose="02020603050405020304" pitchFamily="18" charset="0"/>
                        <a:cs typeface="Arial" panose="020B0604020202020204" pitchFamily="34" charset="0"/>
                      </a:rPr>
                      <m:t>−</m:t>
                    </m:r>
                    <m:d>
                      <m:dPr>
                        <m:ctrlPr>
                          <a:rPr lang="en-US" sz="2400" i="1">
                            <a:effectLst/>
                            <a:latin typeface="Cambria Math" panose="02040503050406030204" pitchFamily="18" charset="0"/>
                            <a:ea typeface="Times New Roman" panose="02020603050405020304" pitchFamily="18" charset="0"/>
                            <a:cs typeface="B Nazanin" panose="00000400000000000000" pitchFamily="2" charset="-78"/>
                          </a:rPr>
                        </m:ctrlPr>
                      </m:dPr>
                      <m:e>
                        <m:r>
                          <a:rPr lang="en-US" sz="2400" i="1">
                            <a:effectLst/>
                            <a:latin typeface="Cambria Math" panose="02040503050406030204" pitchFamily="18" charset="0"/>
                            <a:ea typeface="Times New Roman" panose="02020603050405020304" pitchFamily="18" charset="0"/>
                            <a:cs typeface="B Nazanin" panose="00000400000000000000" pitchFamily="2" charset="-78"/>
                          </a:rPr>
                          <m:t>𝐶</m:t>
                        </m:r>
                        <m:r>
                          <a:rPr lang="fa-IR" sz="2400">
                            <a:effectLst/>
                            <a:latin typeface="Cambria Math" panose="02040503050406030204" pitchFamily="18" charset="0"/>
                            <a:ea typeface="Times New Roman" panose="02020603050405020304" pitchFamily="18" charset="0"/>
                            <a:cs typeface="B Nazanin" panose="00000400000000000000" pitchFamily="2" charset="-78"/>
                          </a:rPr>
                          <m:t>×</m:t>
                        </m:r>
                        <m:r>
                          <a:rPr lang="fa-IR" sz="2400">
                            <a:effectLst/>
                            <a:latin typeface="Cambria Math" panose="02040503050406030204" pitchFamily="18" charset="0"/>
                            <a:ea typeface="Times New Roman" panose="02020603050405020304" pitchFamily="18" charset="0"/>
                            <a:cs typeface="B Nazanin" panose="00000400000000000000" pitchFamily="2" charset="-78"/>
                          </a:rPr>
                          <m:t>سن</m:t>
                        </m:r>
                      </m:e>
                    </m:d>
                    <m:r>
                      <a:rPr lang="fa-IR" sz="2400">
                        <a:effectLst/>
                        <a:latin typeface="Cambria Math" panose="02040503050406030204" pitchFamily="18" charset="0"/>
                        <a:ea typeface="Times New Roman" panose="02020603050405020304" pitchFamily="18" charset="0"/>
                        <a:cs typeface="B Nazanin" panose="00000400000000000000" pitchFamily="2" charset="-78"/>
                      </a:rPr>
                      <m:t>+</m:t>
                    </m:r>
                    <m:r>
                      <a:rPr lang="fa-IR" sz="2400">
                        <a:effectLst/>
                        <a:latin typeface="Cambria Math" panose="02040503050406030204" pitchFamily="18" charset="0"/>
                        <a:ea typeface="Times New Roman" panose="02020603050405020304" pitchFamily="18" charset="0"/>
                        <a:cs typeface="B Nazanin" panose="00000400000000000000" pitchFamily="2" charset="-78"/>
                      </a:rPr>
                      <m:t>قیمت</m:t>
                    </m:r>
                    <m:r>
                      <a:rPr lang="fa-IR" sz="2400" i="1">
                        <a:effectLst/>
                        <a:latin typeface="Cambria Math" panose="02040503050406030204" pitchFamily="18" charset="0"/>
                        <a:ea typeface="Times New Roman" panose="02020603050405020304" pitchFamily="18" charset="0"/>
                        <a:cs typeface="Calibri" panose="020F0502020204030204" pitchFamily="34" charset="0"/>
                      </a:rPr>
                      <m:t> </m:t>
                    </m:r>
                    <m:r>
                      <a:rPr lang="fa-IR" sz="2400">
                        <a:effectLst/>
                        <a:latin typeface="Cambria Math" panose="02040503050406030204" pitchFamily="18" charset="0"/>
                        <a:ea typeface="Times New Roman" panose="02020603050405020304" pitchFamily="18" charset="0"/>
                        <a:cs typeface="B Nazanin" panose="00000400000000000000" pitchFamily="2" charset="-78"/>
                      </a:rPr>
                      <m:t>پایه</m:t>
                    </m:r>
                    <m:r>
                      <a:rPr lang="fa-IR" sz="2400" i="1">
                        <a:effectLst/>
                        <a:latin typeface="Cambria Math" panose="02040503050406030204" pitchFamily="18" charset="0"/>
                        <a:ea typeface="Times New Roman" panose="02020603050405020304" pitchFamily="18" charset="0"/>
                        <a:cs typeface="Cambria Math" panose="02040503050406030204" pitchFamily="18" charset="0"/>
                      </a:rPr>
                      <m:t> </m:t>
                    </m:r>
                    <m:r>
                      <m:rPr>
                        <m:nor/>
                      </m:rPr>
                      <a:rPr lang="fa-IR" sz="2400">
                        <a:effectLst/>
                        <a:latin typeface="Cambria Math" panose="02040503050406030204" pitchFamily="18" charset="0"/>
                        <a:ea typeface="Times New Roman" panose="02020603050405020304" pitchFamily="18" charset="0"/>
                        <a:cs typeface="B Nazanin" panose="00000400000000000000" pitchFamily="2" charset="-78"/>
                      </a:rPr>
                      <m:t>قیمت</m:t>
                    </m:r>
                  </m:oMath>
                </a14:m>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2400" dirty="0">
                    <a:effectLst/>
                    <a:latin typeface="Times New Roman" panose="02020603050405020304" pitchFamily="18" charset="0"/>
                    <a:ea typeface="Times New Roman" panose="02020603050405020304" pitchFamily="18" charset="0"/>
                    <a:cs typeface="B Nazanin" panose="00000400000000000000" pitchFamily="2" charset="-78"/>
                  </a:rPr>
                  <a:t>در اینجا، </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a:t>
                </a:r>
                <a:r>
                  <a:rPr lang="fa-IR" sz="2400" dirty="0">
                    <a:effectLst/>
                    <a:latin typeface="Times New Roman" panose="02020603050405020304" pitchFamily="18" charset="0"/>
                    <a:ea typeface="Times New Roman" panose="02020603050405020304" pitchFamily="18" charset="0"/>
                    <a:cs typeface="B Nazanin" panose="00000400000000000000" pitchFamily="2" charset="-78"/>
                  </a:rPr>
                  <a:t>، </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B</a:t>
                </a:r>
                <a:r>
                  <a:rPr lang="fa-IR" sz="2400" dirty="0">
                    <a:effectLst/>
                    <a:latin typeface="Times New Roman" panose="02020603050405020304" pitchFamily="18" charset="0"/>
                    <a:ea typeface="Times New Roman" panose="02020603050405020304" pitchFamily="18" charset="0"/>
                    <a:cs typeface="B Nazanin" panose="00000400000000000000" pitchFamily="2" charset="-78"/>
                  </a:rPr>
                  <a:t> و </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C</a:t>
                </a:r>
                <a:r>
                  <a:rPr lang="fa-IR" sz="2400" dirty="0">
                    <a:effectLst/>
                    <a:latin typeface="Times New Roman" panose="02020603050405020304" pitchFamily="18" charset="0"/>
                    <a:ea typeface="Times New Roman" panose="02020603050405020304" pitchFamily="18" charset="0"/>
                    <a:cs typeface="B Nazanin" panose="00000400000000000000" pitchFamily="2" charset="-78"/>
                  </a:rPr>
                  <a:t> پارامترهای مدل هستند: تنظیم آن‌ها تعیین می‌کند که مدل هر متغیر را چقدر سنگین وزن‌دهی کند. هدف یادگیری ماشین یافتن مقادیر بهینه برای چنین پارامترهای مدل است. در حالی که بیشتر موارد واقعی یادگیری ماشین الگوریتم‌های پیچیده‌تر با تعداد بیشتری متغیر ورودی را شامل می‌شود، اصل همان است: بهینه‌سازی پارامترهای قابل تنظیم الگوریتم برای دستیابی به دقت بیشتر.</a:t>
                </a:r>
                <a:endParaRPr lang="en-US" dirty="0">
                  <a:effectLst/>
                  <a:latin typeface="Calibri" panose="020F0502020204030204" pitchFamily="34" charset="0"/>
                  <a:ea typeface="Calibri" panose="020F0502020204030204" pitchFamily="34" charset="0"/>
                  <a:cs typeface="Arial" panose="020B0604020202020204" pitchFamily="34" charset="0"/>
                </a:endParaRPr>
              </a:p>
              <a:p>
                <a:endParaRPr lang="en-US" sz="2400" dirty="0"/>
              </a:p>
            </p:txBody>
          </p:sp>
        </mc:Choice>
        <mc:Fallback>
          <p:sp>
            <p:nvSpPr>
              <p:cNvPr id="3" name="Content Placeholder 2">
                <a:extLst>
                  <a:ext uri="{FF2B5EF4-FFF2-40B4-BE49-F238E27FC236}">
                    <a16:creationId xmlns:a16="http://schemas.microsoft.com/office/drawing/2014/main" id="{DD1D2263-94EC-44E9-9031-471048CDCF4F}"/>
                  </a:ext>
                </a:extLst>
              </p:cNvPr>
              <p:cNvSpPr>
                <a:spLocks noGrp="1" noRot="1" noChangeAspect="1" noMove="1" noResize="1" noEditPoints="1" noAdjustHandles="1" noChangeArrowheads="1" noChangeShapeType="1" noTextEdit="1"/>
              </p:cNvSpPr>
              <p:nvPr>
                <p:ph idx="1"/>
              </p:nvPr>
            </p:nvSpPr>
            <p:spPr>
              <a:xfrm>
                <a:off x="172123" y="1318104"/>
                <a:ext cx="11822654" cy="4964454"/>
              </a:xfrm>
              <a:blipFill>
                <a:blip r:embed="rId2"/>
                <a:stretch>
                  <a:fillRect l="-1649" t="-368" r="-159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05B3B13-1BA5-45A7-93F0-BE3BE7CB7AF3}"/>
              </a:ext>
            </a:extLst>
          </p:cNvPr>
          <p:cNvSpPr>
            <a:spLocks noGrp="1"/>
          </p:cNvSpPr>
          <p:nvPr>
            <p:ph type="sldNum" sz="quarter" idx="12"/>
          </p:nvPr>
        </p:nvSpPr>
        <p:spPr/>
        <p:txBody>
          <a:bodyPr/>
          <a:lstStyle/>
          <a:p>
            <a:fld id="{350E12D3-67CE-4585-98F9-828CCA31A217}" type="slidenum">
              <a:rPr lang="en-US" smtClean="0"/>
              <a:t>14</a:t>
            </a:fld>
            <a:endParaRPr lang="en-US"/>
          </a:p>
        </p:txBody>
      </p:sp>
    </p:spTree>
    <p:extLst>
      <p:ext uri="{BB962C8B-B14F-4D97-AF65-F5344CB8AC3E}">
        <p14:creationId xmlns:p14="http://schemas.microsoft.com/office/powerpoint/2010/main" val="33997538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2B7D2A-5C6E-4920-8010-6C6E2F161663}"/>
              </a:ext>
            </a:extLst>
          </p:cNvPr>
          <p:cNvSpPr/>
          <p:nvPr/>
        </p:nvSpPr>
        <p:spPr>
          <a:xfrm>
            <a:off x="718017" y="1085754"/>
            <a:ext cx="10564010" cy="537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39C7F4-9EB2-473B-BD22-FDB7C56207AF}"/>
              </a:ext>
            </a:extLst>
          </p:cNvPr>
          <p:cNvSpPr>
            <a:spLocks noGrp="1"/>
          </p:cNvSpPr>
          <p:nvPr>
            <p:ph type="title"/>
          </p:nvPr>
        </p:nvSpPr>
        <p:spPr>
          <a:xfrm>
            <a:off x="1875493" y="-147896"/>
            <a:ext cx="10058400" cy="994040"/>
          </a:xfrm>
        </p:spPr>
        <p:txBody>
          <a:bodyPr/>
          <a:lstStyle/>
          <a:p>
            <a:pPr algn="r"/>
            <a:r>
              <a:rPr lang="fa-IR" dirty="0">
                <a:cs typeface="B Nazanin" panose="00000400000000000000" pitchFamily="2" charset="-78"/>
              </a:rPr>
              <a:t>انواع روشهای یادگیری ماشین</a:t>
            </a:r>
            <a:endParaRPr lang="en-US" dirty="0">
              <a:cs typeface="B Nazanin" panose="00000400000000000000" pitchFamily="2" charset="-78"/>
            </a:endParaRPr>
          </a:p>
        </p:txBody>
      </p:sp>
      <p:graphicFrame>
        <p:nvGraphicFramePr>
          <p:cNvPr id="4" name="Content Placeholder 3">
            <a:extLst>
              <a:ext uri="{FF2B5EF4-FFF2-40B4-BE49-F238E27FC236}">
                <a16:creationId xmlns:a16="http://schemas.microsoft.com/office/drawing/2014/main" id="{32557053-1CFD-4650-B245-142304B75DC0}"/>
              </a:ext>
            </a:extLst>
          </p:cNvPr>
          <p:cNvGraphicFramePr>
            <a:graphicFrameLocks noGrp="1"/>
          </p:cNvGraphicFramePr>
          <p:nvPr>
            <p:ph idx="1"/>
            <p:extLst>
              <p:ext uri="{D42A27DB-BD31-4B8C-83A1-F6EECF244321}">
                <p14:modId xmlns:p14="http://schemas.microsoft.com/office/powerpoint/2010/main" val="1243082097"/>
              </p:ext>
            </p:extLst>
          </p:nvPr>
        </p:nvGraphicFramePr>
        <p:xfrm>
          <a:off x="162129" y="1354695"/>
          <a:ext cx="11867742" cy="4989449"/>
        </p:xfrm>
        <a:graphic>
          <a:graphicData uri="http://schemas.openxmlformats.org/drawingml/2006/table">
            <a:tbl>
              <a:tblPr firstRow="1" firstCol="1" bandRow="1">
                <a:tableStyleId>{8799B23B-EC83-4686-B30A-512413B5E67A}</a:tableStyleId>
              </a:tblPr>
              <a:tblGrid>
                <a:gridCol w="3563510">
                  <a:extLst>
                    <a:ext uri="{9D8B030D-6E8A-4147-A177-3AD203B41FA5}">
                      <a16:colId xmlns:a16="http://schemas.microsoft.com/office/drawing/2014/main" val="2663796201"/>
                    </a:ext>
                  </a:extLst>
                </a:gridCol>
                <a:gridCol w="3523997">
                  <a:extLst>
                    <a:ext uri="{9D8B030D-6E8A-4147-A177-3AD203B41FA5}">
                      <a16:colId xmlns:a16="http://schemas.microsoft.com/office/drawing/2014/main" val="2680873425"/>
                    </a:ext>
                  </a:extLst>
                </a:gridCol>
                <a:gridCol w="1813299">
                  <a:extLst>
                    <a:ext uri="{9D8B030D-6E8A-4147-A177-3AD203B41FA5}">
                      <a16:colId xmlns:a16="http://schemas.microsoft.com/office/drawing/2014/main" val="200566472"/>
                    </a:ext>
                  </a:extLst>
                </a:gridCol>
                <a:gridCol w="2966936">
                  <a:extLst>
                    <a:ext uri="{9D8B030D-6E8A-4147-A177-3AD203B41FA5}">
                      <a16:colId xmlns:a16="http://schemas.microsoft.com/office/drawing/2014/main" val="1167247298"/>
                    </a:ext>
                  </a:extLst>
                </a:gridCol>
              </a:tblGrid>
              <a:tr h="163030">
                <a:tc>
                  <a:txBody>
                    <a:bodyPr/>
                    <a:lstStyle/>
                    <a:p>
                      <a:pPr marL="0" marR="0" algn="ctr" rtl="1">
                        <a:lnSpc>
                          <a:spcPct val="107000"/>
                        </a:lnSpc>
                        <a:spcBef>
                          <a:spcPts val="0"/>
                        </a:spcBef>
                        <a:spcAft>
                          <a:spcPts val="0"/>
                        </a:spcAft>
                      </a:pPr>
                      <a:r>
                        <a:rPr lang="ar-SA" sz="1800" b="1" dirty="0">
                          <a:effectLst/>
                          <a:cs typeface="B Nazanin" panose="00000400000000000000" pitchFamily="2" charset="-78"/>
                        </a:rPr>
                        <a:t>توضیح</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marL="0" marR="0" algn="ctr" rtl="1">
                        <a:lnSpc>
                          <a:spcPct val="107000"/>
                        </a:lnSpc>
                        <a:spcBef>
                          <a:spcPts val="0"/>
                        </a:spcBef>
                        <a:spcAft>
                          <a:spcPts val="0"/>
                        </a:spcAft>
                      </a:pPr>
                      <a:r>
                        <a:rPr lang="ar-SA" sz="1800" b="1" dirty="0">
                          <a:effectLst/>
                          <a:cs typeface="B Nazanin" panose="00000400000000000000" pitchFamily="2" charset="-78"/>
                        </a:rPr>
                        <a:t>تابع خطا</a:t>
                      </a:r>
                      <a:r>
                        <a:rPr lang="en-US" sz="1800" b="1" dirty="0">
                          <a:effectLst/>
                          <a:cs typeface="B Nazanin" panose="00000400000000000000" pitchFamily="2" charset="-78"/>
                        </a:rPr>
                        <a:t> (Loss Function)</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marL="0" marR="0" algn="ctr" rtl="1">
                        <a:lnSpc>
                          <a:spcPct val="107000"/>
                        </a:lnSpc>
                        <a:spcBef>
                          <a:spcPts val="0"/>
                        </a:spcBef>
                        <a:spcAft>
                          <a:spcPts val="0"/>
                        </a:spcAft>
                      </a:pPr>
                      <a:r>
                        <a:rPr lang="ar-SA" sz="1800" b="1">
                          <a:effectLst/>
                          <a:cs typeface="B Nazanin" panose="00000400000000000000" pitchFamily="2" charset="-78"/>
                        </a:rPr>
                        <a:t>نوع کاربرد</a:t>
                      </a:r>
                      <a:endParaRPr lang="en-US" sz="16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marL="0" marR="0" algn="ctr" rtl="1">
                        <a:lnSpc>
                          <a:spcPct val="107000"/>
                        </a:lnSpc>
                        <a:spcBef>
                          <a:spcPts val="0"/>
                        </a:spcBef>
                        <a:spcAft>
                          <a:spcPts val="0"/>
                        </a:spcAft>
                      </a:pPr>
                      <a:r>
                        <a:rPr lang="ar-SA" sz="1800" b="1">
                          <a:effectLst/>
                          <a:cs typeface="B Nazanin" panose="00000400000000000000" pitchFamily="2" charset="-78"/>
                        </a:rPr>
                        <a:t>نام الگوریتم</a:t>
                      </a:r>
                      <a:endParaRPr lang="en-US" sz="16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3515739080"/>
                  </a:ext>
                </a:extLst>
              </a:tr>
              <a:tr h="489089">
                <a:tc>
                  <a:txBody>
                    <a:bodyPr/>
                    <a:lstStyle/>
                    <a:p>
                      <a:pPr marL="0" marR="0" algn="ctr" rtl="1">
                        <a:lnSpc>
                          <a:spcPct val="107000"/>
                        </a:lnSpc>
                        <a:spcBef>
                          <a:spcPts val="0"/>
                        </a:spcBef>
                        <a:spcAft>
                          <a:spcPts val="0"/>
                        </a:spcAft>
                      </a:pPr>
                      <a:r>
                        <a:rPr lang="fa-IR" sz="1800" b="1">
                          <a:effectLst/>
                          <a:cs typeface="B Nazanin" panose="00000400000000000000" pitchFamily="2" charset="-78"/>
                        </a:rPr>
                        <a:t>پیش‌بینی خروجی پیوسته با برازش یک رابطه خطی بین ورودی‌ها و خروجی‌ها.</a:t>
                      </a:r>
                      <a:endParaRPr lang="en-US" sz="16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marL="0" marR="0" algn="ctr" rtl="1">
                        <a:lnSpc>
                          <a:spcPct val="107000"/>
                        </a:lnSpc>
                        <a:spcBef>
                          <a:spcPts val="0"/>
                        </a:spcBef>
                        <a:spcAft>
                          <a:spcPts val="0"/>
                        </a:spcAft>
                      </a:pPr>
                      <a:r>
                        <a:rPr lang="en-US" sz="1800" b="1" dirty="0">
                          <a:effectLst/>
                          <a:cs typeface="B Nazanin" panose="00000400000000000000" pitchFamily="2" charset="-78"/>
                        </a:rPr>
                        <a:t>MSE</a:t>
                      </a:r>
                      <a:r>
                        <a:rPr lang="fa-IR" sz="1800" b="1" dirty="0">
                          <a:effectLst/>
                          <a:cs typeface="B Nazanin" panose="00000400000000000000" pitchFamily="2" charset="-78"/>
                        </a:rPr>
                        <a:t> (میانگین مربعات خطا – </a:t>
                      </a:r>
                      <a:r>
                        <a:rPr lang="en-US" sz="1800" b="1" dirty="0">
                          <a:effectLst/>
                          <a:cs typeface="B Nazanin" panose="00000400000000000000" pitchFamily="2" charset="-78"/>
                        </a:rPr>
                        <a:t>Mean Squared Error</a:t>
                      </a:r>
                      <a:r>
                        <a:rPr lang="fa-IR" sz="1800" b="1" dirty="0">
                          <a:effectLst/>
                          <a:cs typeface="B Nazanin" panose="00000400000000000000" pitchFamily="2" charset="-78"/>
                        </a:rPr>
                        <a:t>)</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marL="0" marR="0" algn="ctr" rtl="1">
                        <a:lnSpc>
                          <a:spcPct val="107000"/>
                        </a:lnSpc>
                        <a:spcBef>
                          <a:spcPts val="0"/>
                        </a:spcBef>
                        <a:spcAft>
                          <a:spcPts val="0"/>
                        </a:spcAft>
                      </a:pPr>
                      <a:r>
                        <a:rPr lang="fa-IR" sz="1800" b="1" dirty="0">
                          <a:effectLst/>
                          <a:cs typeface="B Nazanin" panose="00000400000000000000" pitchFamily="2" charset="-78"/>
                        </a:rPr>
                        <a:t>رگرسیون</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marL="0" marR="0" algn="ctr" rtl="1">
                        <a:lnSpc>
                          <a:spcPct val="107000"/>
                        </a:lnSpc>
                        <a:spcBef>
                          <a:spcPts val="0"/>
                        </a:spcBef>
                        <a:spcAft>
                          <a:spcPts val="0"/>
                        </a:spcAft>
                      </a:pPr>
                      <a:r>
                        <a:rPr lang="fa-IR" sz="1800" b="1">
                          <a:effectLst/>
                          <a:cs typeface="B Nazanin" panose="00000400000000000000" pitchFamily="2" charset="-78"/>
                        </a:rPr>
                        <a:t>رگرسیون خطی (</a:t>
                      </a:r>
                      <a:r>
                        <a:rPr lang="en-US" sz="1800" b="1">
                          <a:effectLst/>
                          <a:cs typeface="B Nazanin" panose="00000400000000000000" pitchFamily="2" charset="-78"/>
                        </a:rPr>
                        <a:t>Linear Regression</a:t>
                      </a:r>
                      <a:r>
                        <a:rPr lang="fa-IR" sz="1800" b="1">
                          <a:effectLst/>
                          <a:cs typeface="B Nazanin" panose="00000400000000000000" pitchFamily="2" charset="-78"/>
                        </a:rPr>
                        <a:t>)</a:t>
                      </a:r>
                      <a:endParaRPr lang="en-US" sz="16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478347199"/>
                  </a:ext>
                </a:extLst>
              </a:tr>
              <a:tr h="489089">
                <a:tc>
                  <a:txBody>
                    <a:bodyPr/>
                    <a:lstStyle/>
                    <a:p>
                      <a:pPr marL="0" marR="0" algn="ctr" rtl="1">
                        <a:lnSpc>
                          <a:spcPct val="107000"/>
                        </a:lnSpc>
                        <a:spcBef>
                          <a:spcPts val="0"/>
                        </a:spcBef>
                        <a:spcAft>
                          <a:spcPts val="0"/>
                        </a:spcAft>
                      </a:pPr>
                      <a:r>
                        <a:rPr lang="fa-IR" sz="1800" b="1">
                          <a:effectLst/>
                          <a:cs typeface="B Nazanin" panose="00000400000000000000" pitchFamily="2" charset="-78"/>
                        </a:rPr>
                        <a:t>مدل‌سازی احتمال یک خروجی دو مقداری (باینری) با استفاده از تابع لجستیک (سیگموید).</a:t>
                      </a:r>
                      <a:endParaRPr lang="en-US" sz="16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marL="0" marR="0" algn="ctr" rtl="1">
                        <a:lnSpc>
                          <a:spcPct val="107000"/>
                        </a:lnSpc>
                        <a:spcBef>
                          <a:spcPts val="0"/>
                        </a:spcBef>
                        <a:spcAft>
                          <a:spcPts val="0"/>
                        </a:spcAft>
                      </a:pPr>
                      <a:r>
                        <a:rPr lang="fa-IR" sz="1800" b="1" dirty="0">
                          <a:effectLst/>
                          <a:cs typeface="B Nazanin" panose="00000400000000000000" pitchFamily="2" charset="-78"/>
                        </a:rPr>
                        <a:t>آنتروپی متقاطع باینری (</a:t>
                      </a:r>
                      <a:r>
                        <a:rPr lang="en-US" sz="1800" b="1" dirty="0">
                          <a:effectLst/>
                          <a:cs typeface="B Nazanin" panose="00000400000000000000" pitchFamily="2" charset="-78"/>
                        </a:rPr>
                        <a:t>Binary Cross-Entropy</a:t>
                      </a:r>
                      <a:r>
                        <a:rPr lang="fa-IR" sz="1800" b="1" dirty="0">
                          <a:effectLst/>
                          <a:cs typeface="B Nazanin" panose="00000400000000000000" pitchFamily="2" charset="-78"/>
                        </a:rPr>
                        <a:t> یا </a:t>
                      </a:r>
                      <a:r>
                        <a:rPr lang="en-US" sz="1800" b="1" dirty="0">
                          <a:effectLst/>
                          <a:cs typeface="B Nazanin" panose="00000400000000000000" pitchFamily="2" charset="-78"/>
                        </a:rPr>
                        <a:t>Log Loss</a:t>
                      </a:r>
                      <a:r>
                        <a:rPr lang="fa-IR" sz="1800" b="1" dirty="0">
                          <a:effectLst/>
                          <a:cs typeface="B Nazanin" panose="00000400000000000000" pitchFamily="2" charset="-78"/>
                        </a:rPr>
                        <a:t>)</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marL="0" marR="0" algn="ctr" rtl="1">
                        <a:lnSpc>
                          <a:spcPct val="107000"/>
                        </a:lnSpc>
                        <a:spcBef>
                          <a:spcPts val="0"/>
                        </a:spcBef>
                        <a:spcAft>
                          <a:spcPts val="0"/>
                        </a:spcAft>
                      </a:pPr>
                      <a:r>
                        <a:rPr lang="fa-IR" sz="1800" b="1">
                          <a:effectLst/>
                          <a:cs typeface="B Nazanin" panose="00000400000000000000" pitchFamily="2" charset="-78"/>
                        </a:rPr>
                        <a:t>دسته‌بندی</a:t>
                      </a:r>
                      <a:endParaRPr lang="en-US" sz="16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marL="0" marR="0" algn="ctr" rtl="1">
                        <a:lnSpc>
                          <a:spcPct val="107000"/>
                        </a:lnSpc>
                        <a:spcBef>
                          <a:spcPts val="0"/>
                        </a:spcBef>
                        <a:spcAft>
                          <a:spcPts val="0"/>
                        </a:spcAft>
                      </a:pPr>
                      <a:r>
                        <a:rPr lang="fa-IR" sz="1800" b="1">
                          <a:effectLst/>
                          <a:cs typeface="B Nazanin" panose="00000400000000000000" pitchFamily="2" charset="-78"/>
                        </a:rPr>
                        <a:t>رگرسیون لجستیک (</a:t>
                      </a:r>
                      <a:r>
                        <a:rPr lang="en-US" sz="1800" b="1">
                          <a:effectLst/>
                          <a:cs typeface="B Nazanin" panose="00000400000000000000" pitchFamily="2" charset="-78"/>
                        </a:rPr>
                        <a:t>Logistic Regression</a:t>
                      </a:r>
                      <a:r>
                        <a:rPr lang="fa-IR" sz="1800" b="1">
                          <a:effectLst/>
                          <a:cs typeface="B Nazanin" panose="00000400000000000000" pitchFamily="2" charset="-78"/>
                        </a:rPr>
                        <a:t>)</a:t>
                      </a:r>
                      <a:endParaRPr lang="en-US" sz="16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2787532857"/>
                  </a:ext>
                </a:extLst>
              </a:tr>
              <a:tr h="644888">
                <a:tc>
                  <a:txBody>
                    <a:bodyPr/>
                    <a:lstStyle/>
                    <a:p>
                      <a:pPr marL="0" marR="0" algn="ctr" rtl="1">
                        <a:lnSpc>
                          <a:spcPct val="107000"/>
                        </a:lnSpc>
                        <a:spcBef>
                          <a:spcPts val="0"/>
                        </a:spcBef>
                        <a:spcAft>
                          <a:spcPts val="0"/>
                        </a:spcAft>
                      </a:pPr>
                      <a:r>
                        <a:rPr lang="fa-IR" sz="1800" b="1">
                          <a:effectLst/>
                          <a:cs typeface="B Nazanin" panose="00000400000000000000" pitchFamily="2" charset="-78"/>
                        </a:rPr>
                        <a:t>تقسیم داده به شاخه‌ها بر اساس مقادیر ویژگی‌ها به منظور پیش‌بینی.</a:t>
                      </a:r>
                      <a:endParaRPr lang="en-US" sz="16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marL="0" marR="0" algn="ctr" rtl="1">
                        <a:lnSpc>
                          <a:spcPct val="107000"/>
                        </a:lnSpc>
                        <a:spcBef>
                          <a:spcPts val="0"/>
                        </a:spcBef>
                        <a:spcAft>
                          <a:spcPts val="0"/>
                        </a:spcAft>
                      </a:pPr>
                      <a:r>
                        <a:rPr lang="fa-IR" sz="1800" b="1" dirty="0">
                          <a:effectLst/>
                          <a:cs typeface="B Nazanin" panose="00000400000000000000" pitchFamily="2" charset="-78"/>
                        </a:rPr>
                        <a:t>معیارهای ناخالصی (</a:t>
                      </a:r>
                      <a:r>
                        <a:rPr lang="en-US" sz="1800" b="1" dirty="0">
                          <a:effectLst/>
                          <a:cs typeface="B Nazanin" panose="00000400000000000000" pitchFamily="2" charset="-78"/>
                        </a:rPr>
                        <a:t>Impurity Measures</a:t>
                      </a:r>
                      <a:r>
                        <a:rPr lang="fa-IR" sz="1800" b="1" dirty="0">
                          <a:effectLst/>
                          <a:cs typeface="B Nazanin" panose="00000400000000000000" pitchFamily="2" charset="-78"/>
                        </a:rPr>
                        <a:t>) مانند جینی (</a:t>
                      </a:r>
                      <a:r>
                        <a:rPr lang="en-US" sz="1800" b="1" dirty="0">
                          <a:effectLst/>
                          <a:cs typeface="B Nazanin" panose="00000400000000000000" pitchFamily="2" charset="-78"/>
                        </a:rPr>
                        <a:t>Gini</a:t>
                      </a:r>
                      <a:r>
                        <a:rPr lang="fa-IR" sz="1800" b="1" dirty="0">
                          <a:effectLst/>
                          <a:cs typeface="B Nazanin" panose="00000400000000000000" pitchFamily="2" charset="-78"/>
                        </a:rPr>
                        <a:t>)، آنتروپی (</a:t>
                      </a:r>
                      <a:r>
                        <a:rPr lang="en-US" sz="1800" b="1" dirty="0">
                          <a:effectLst/>
                          <a:cs typeface="B Nazanin" panose="00000400000000000000" pitchFamily="2" charset="-78"/>
                        </a:rPr>
                        <a:t>Entropy</a:t>
                      </a:r>
                      <a:r>
                        <a:rPr lang="fa-IR" sz="1800" b="1" dirty="0">
                          <a:effectLst/>
                          <a:cs typeface="B Nazanin" panose="00000400000000000000" pitchFamily="2" charset="-78"/>
                        </a:rPr>
                        <a:t>)، یا </a:t>
                      </a:r>
                      <a:r>
                        <a:rPr lang="en-US" sz="1800" b="1" dirty="0">
                          <a:effectLst/>
                          <a:cs typeface="B Nazanin" panose="00000400000000000000" pitchFamily="2" charset="-78"/>
                        </a:rPr>
                        <a:t>MSE</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marL="0" marR="0" algn="ctr" rtl="1">
                        <a:lnSpc>
                          <a:spcPct val="107000"/>
                        </a:lnSpc>
                        <a:spcBef>
                          <a:spcPts val="0"/>
                        </a:spcBef>
                        <a:spcAft>
                          <a:spcPts val="0"/>
                        </a:spcAft>
                      </a:pPr>
                      <a:r>
                        <a:rPr lang="fa-IR" sz="1800" b="1">
                          <a:effectLst/>
                          <a:cs typeface="B Nazanin" panose="00000400000000000000" pitchFamily="2" charset="-78"/>
                        </a:rPr>
                        <a:t>هر دو (دسته‌بندی و رگرسیون)</a:t>
                      </a:r>
                      <a:endParaRPr lang="en-US" sz="16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marL="0" marR="0" algn="ctr" rtl="1">
                        <a:lnSpc>
                          <a:spcPct val="107000"/>
                        </a:lnSpc>
                        <a:spcBef>
                          <a:spcPts val="0"/>
                        </a:spcBef>
                        <a:spcAft>
                          <a:spcPts val="0"/>
                        </a:spcAft>
                      </a:pPr>
                      <a:r>
                        <a:rPr lang="fa-IR" sz="1800" b="1" dirty="0">
                          <a:effectLst/>
                          <a:cs typeface="B Nazanin" panose="00000400000000000000" pitchFamily="2" charset="-78"/>
                        </a:rPr>
                        <a:t>درخت تصمیم (</a:t>
                      </a:r>
                      <a:r>
                        <a:rPr lang="en-US" sz="1800" b="1" dirty="0">
                          <a:effectLst/>
                          <a:cs typeface="B Nazanin" panose="00000400000000000000" pitchFamily="2" charset="-78"/>
                        </a:rPr>
                        <a:t>Decision Tree</a:t>
                      </a:r>
                      <a:r>
                        <a:rPr lang="fa-IR" sz="1800" b="1" dirty="0">
                          <a:effectLst/>
                          <a:cs typeface="B Nazanin" panose="00000400000000000000" pitchFamily="2" charset="-78"/>
                        </a:rPr>
                        <a:t>)</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655174136"/>
                  </a:ext>
                </a:extLst>
              </a:tr>
              <a:tr h="815148">
                <a:tc>
                  <a:txBody>
                    <a:bodyPr/>
                    <a:lstStyle/>
                    <a:p>
                      <a:pPr marL="0" marR="0" algn="ctr" rtl="1">
                        <a:lnSpc>
                          <a:spcPct val="107000"/>
                        </a:lnSpc>
                        <a:spcBef>
                          <a:spcPts val="0"/>
                        </a:spcBef>
                        <a:spcAft>
                          <a:spcPts val="0"/>
                        </a:spcAft>
                      </a:pPr>
                      <a:r>
                        <a:rPr lang="fa-IR" sz="1800" b="1">
                          <a:effectLst/>
                          <a:cs typeface="B Nazanin" panose="00000400000000000000" pitchFamily="2" charset="-78"/>
                        </a:rPr>
                        <a:t>مجموعه‌ای از درخت‌های تصمیم که نتایجشان میانگین‌گیری (در رگرسیون) یا رأی‌گیری (در دسته‌بندی) می‌شود.</a:t>
                      </a:r>
                      <a:endParaRPr lang="en-US" sz="16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marL="0" marR="0" algn="ctr" rtl="1">
                        <a:lnSpc>
                          <a:spcPct val="107000"/>
                        </a:lnSpc>
                        <a:spcBef>
                          <a:spcPts val="0"/>
                        </a:spcBef>
                        <a:spcAft>
                          <a:spcPts val="0"/>
                        </a:spcAft>
                      </a:pPr>
                      <a:r>
                        <a:rPr lang="fa-IR" sz="1800" b="1" dirty="0">
                          <a:effectLst/>
                          <a:cs typeface="B Nazanin" panose="00000400000000000000" pitchFamily="2" charset="-78"/>
                        </a:rPr>
                        <a:t>مشابه تابع خطای درخت تصمیم</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marL="0" marR="0" algn="ctr" rtl="1">
                        <a:lnSpc>
                          <a:spcPct val="107000"/>
                        </a:lnSpc>
                        <a:spcBef>
                          <a:spcPts val="0"/>
                        </a:spcBef>
                        <a:spcAft>
                          <a:spcPts val="0"/>
                        </a:spcAft>
                      </a:pPr>
                      <a:r>
                        <a:rPr lang="fa-IR" sz="1800" b="1">
                          <a:effectLst/>
                          <a:cs typeface="B Nazanin" panose="00000400000000000000" pitchFamily="2" charset="-78"/>
                        </a:rPr>
                        <a:t>هر دو</a:t>
                      </a:r>
                      <a:endParaRPr lang="en-US" sz="16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marL="0" marR="0" algn="ctr" rtl="1">
                        <a:lnSpc>
                          <a:spcPct val="107000"/>
                        </a:lnSpc>
                        <a:spcBef>
                          <a:spcPts val="0"/>
                        </a:spcBef>
                        <a:spcAft>
                          <a:spcPts val="0"/>
                        </a:spcAft>
                      </a:pPr>
                      <a:r>
                        <a:rPr lang="fa-IR" sz="1800" b="1">
                          <a:effectLst/>
                          <a:cs typeface="B Nazanin" panose="00000400000000000000" pitchFamily="2" charset="-78"/>
                        </a:rPr>
                        <a:t>جنگل تصادفی (</a:t>
                      </a:r>
                      <a:r>
                        <a:rPr lang="en-US" sz="1800" b="1">
                          <a:effectLst/>
                          <a:cs typeface="B Nazanin" panose="00000400000000000000" pitchFamily="2" charset="-78"/>
                        </a:rPr>
                        <a:t>Random Forest</a:t>
                      </a:r>
                      <a:r>
                        <a:rPr lang="fa-IR" sz="1800" b="1">
                          <a:effectLst/>
                          <a:cs typeface="B Nazanin" panose="00000400000000000000" pitchFamily="2" charset="-78"/>
                        </a:rPr>
                        <a:t>)</a:t>
                      </a:r>
                      <a:endParaRPr lang="en-US" sz="16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7532962"/>
                  </a:ext>
                </a:extLst>
              </a:tr>
              <a:tr h="652118">
                <a:tc>
                  <a:txBody>
                    <a:bodyPr/>
                    <a:lstStyle/>
                    <a:p>
                      <a:pPr marL="0" marR="0" algn="ctr" rtl="1">
                        <a:lnSpc>
                          <a:spcPct val="107000"/>
                        </a:lnSpc>
                        <a:spcBef>
                          <a:spcPts val="0"/>
                        </a:spcBef>
                        <a:spcAft>
                          <a:spcPts val="0"/>
                        </a:spcAft>
                      </a:pPr>
                      <a:r>
                        <a:rPr lang="fa-IR" sz="1800" b="1">
                          <a:effectLst/>
                          <a:cs typeface="B Nazanin" panose="00000400000000000000" pitchFamily="2" charset="-78"/>
                        </a:rPr>
                        <a:t>چارچوب گرادیان بوستینگ که درخت‌ها را به‌صورت ترتیبی برای اصلاح خطاهای قبلی می‌سازد.</a:t>
                      </a:r>
                      <a:endParaRPr lang="en-US" sz="16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marL="0" marR="0" algn="ctr" rtl="1">
                        <a:lnSpc>
                          <a:spcPct val="107000"/>
                        </a:lnSpc>
                        <a:spcBef>
                          <a:spcPts val="0"/>
                        </a:spcBef>
                        <a:spcAft>
                          <a:spcPts val="0"/>
                        </a:spcAft>
                      </a:pPr>
                      <a:r>
                        <a:rPr lang="fa-IR" sz="1800" b="1">
                          <a:effectLst/>
                          <a:cs typeface="B Nazanin" panose="00000400000000000000" pitchFamily="2" charset="-78"/>
                        </a:rPr>
                        <a:t>قابل سفارشی‌سازی؛ اغلب </a:t>
                      </a:r>
                      <a:r>
                        <a:rPr lang="en-US" sz="1800" b="1">
                          <a:effectLst/>
                          <a:cs typeface="B Nazanin" panose="00000400000000000000" pitchFamily="2" charset="-78"/>
                        </a:rPr>
                        <a:t>Log Loss</a:t>
                      </a:r>
                      <a:r>
                        <a:rPr lang="fa-IR" sz="1800" b="1">
                          <a:effectLst/>
                          <a:cs typeface="B Nazanin" panose="00000400000000000000" pitchFamily="2" charset="-78"/>
                        </a:rPr>
                        <a:t> یا </a:t>
                      </a:r>
                      <a:r>
                        <a:rPr lang="en-US" sz="1800" b="1">
                          <a:effectLst/>
                          <a:cs typeface="B Nazanin" panose="00000400000000000000" pitchFamily="2" charset="-78"/>
                        </a:rPr>
                        <a:t>MSE</a:t>
                      </a:r>
                      <a:endParaRPr lang="en-US" sz="16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marL="0" marR="0" algn="ctr" rtl="1">
                        <a:lnSpc>
                          <a:spcPct val="107000"/>
                        </a:lnSpc>
                        <a:spcBef>
                          <a:spcPts val="0"/>
                        </a:spcBef>
                        <a:spcAft>
                          <a:spcPts val="0"/>
                        </a:spcAft>
                      </a:pPr>
                      <a:r>
                        <a:rPr lang="fa-IR" sz="1800" b="1">
                          <a:effectLst/>
                          <a:cs typeface="B Nazanin" panose="00000400000000000000" pitchFamily="2" charset="-78"/>
                        </a:rPr>
                        <a:t>هر دو</a:t>
                      </a:r>
                      <a:endParaRPr lang="en-US" sz="16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marL="0" marR="0" algn="ctr" rtl="1">
                        <a:lnSpc>
                          <a:spcPct val="107000"/>
                        </a:lnSpc>
                        <a:spcBef>
                          <a:spcPts val="0"/>
                        </a:spcBef>
                        <a:spcAft>
                          <a:spcPts val="0"/>
                        </a:spcAft>
                      </a:pPr>
                      <a:r>
                        <a:rPr lang="fa-IR" sz="1800" b="1">
                          <a:effectLst/>
                          <a:cs typeface="B Nazanin" panose="00000400000000000000" pitchFamily="2" charset="-78"/>
                        </a:rPr>
                        <a:t>ایکس‌جی‌بست (</a:t>
                      </a:r>
                      <a:r>
                        <a:rPr lang="en-US" sz="1800" b="1">
                          <a:effectLst/>
                          <a:cs typeface="B Nazanin" panose="00000400000000000000" pitchFamily="2" charset="-78"/>
                        </a:rPr>
                        <a:t>XGBoost</a:t>
                      </a:r>
                      <a:r>
                        <a:rPr lang="fa-IR" sz="1800" b="1">
                          <a:effectLst/>
                          <a:cs typeface="B Nazanin" panose="00000400000000000000" pitchFamily="2" charset="-78"/>
                        </a:rPr>
                        <a:t>)</a:t>
                      </a:r>
                      <a:endParaRPr lang="en-US" sz="16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3905357418"/>
                  </a:ext>
                </a:extLst>
              </a:tr>
              <a:tr h="489089">
                <a:tc>
                  <a:txBody>
                    <a:bodyPr/>
                    <a:lstStyle/>
                    <a:p>
                      <a:pPr marL="0" marR="0" algn="ctr" rtl="1">
                        <a:lnSpc>
                          <a:spcPct val="107000"/>
                        </a:lnSpc>
                        <a:spcBef>
                          <a:spcPts val="0"/>
                        </a:spcBef>
                        <a:spcAft>
                          <a:spcPts val="0"/>
                        </a:spcAft>
                      </a:pPr>
                      <a:r>
                        <a:rPr lang="fa-IR" sz="1800" b="1">
                          <a:effectLst/>
                          <a:cs typeface="B Nazanin" panose="00000400000000000000" pitchFamily="2" charset="-78"/>
                        </a:rPr>
                        <a:t>یافتن ابرصفحه بهینه که کلاس‌ها را جدا یا داده‌ها را برازش کند.</a:t>
                      </a:r>
                      <a:endParaRPr lang="en-US" sz="16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marL="0" marR="0" algn="ctr" rtl="1">
                        <a:lnSpc>
                          <a:spcPct val="107000"/>
                        </a:lnSpc>
                        <a:spcBef>
                          <a:spcPts val="0"/>
                        </a:spcBef>
                        <a:spcAft>
                          <a:spcPts val="0"/>
                        </a:spcAft>
                      </a:pPr>
                      <a:r>
                        <a:rPr lang="en-US" sz="1800" b="1" dirty="0">
                          <a:effectLst/>
                          <a:cs typeface="B Nazanin" panose="00000400000000000000" pitchFamily="2" charset="-78"/>
                        </a:rPr>
                        <a:t>Hinge Loss</a:t>
                      </a:r>
                      <a:r>
                        <a:rPr lang="fa-IR" sz="1800" b="1" dirty="0">
                          <a:effectLst/>
                          <a:cs typeface="B Nazanin" panose="00000400000000000000" pitchFamily="2" charset="-78"/>
                        </a:rPr>
                        <a:t> (برای دسته‌بندی) یا </a:t>
                      </a:r>
                      <a:r>
                        <a:rPr lang="en-US" sz="1800" b="1" dirty="0">
                          <a:effectLst/>
                          <a:cs typeface="B Nazanin" panose="00000400000000000000" pitchFamily="2" charset="-78"/>
                        </a:rPr>
                        <a:t>Epsilon-insensitive Loss</a:t>
                      </a:r>
                      <a:r>
                        <a:rPr lang="fa-IR" sz="1800" b="1" dirty="0">
                          <a:effectLst/>
                          <a:cs typeface="B Nazanin" panose="00000400000000000000" pitchFamily="2" charset="-78"/>
                        </a:rPr>
                        <a:t> (برای رگرسیون)</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marL="0" marR="0" algn="ctr" rtl="1">
                        <a:lnSpc>
                          <a:spcPct val="107000"/>
                        </a:lnSpc>
                        <a:spcBef>
                          <a:spcPts val="0"/>
                        </a:spcBef>
                        <a:spcAft>
                          <a:spcPts val="0"/>
                        </a:spcAft>
                      </a:pPr>
                      <a:r>
                        <a:rPr lang="fa-IR" sz="1800" b="1">
                          <a:effectLst/>
                          <a:cs typeface="B Nazanin" panose="00000400000000000000" pitchFamily="2" charset="-78"/>
                        </a:rPr>
                        <a:t>هر دو</a:t>
                      </a:r>
                      <a:endParaRPr lang="en-US" sz="16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marL="0" marR="0" algn="ctr" rtl="1">
                        <a:lnSpc>
                          <a:spcPct val="107000"/>
                        </a:lnSpc>
                        <a:spcBef>
                          <a:spcPts val="0"/>
                        </a:spcBef>
                        <a:spcAft>
                          <a:spcPts val="0"/>
                        </a:spcAft>
                      </a:pPr>
                      <a:r>
                        <a:rPr lang="fa-IR" sz="1800" b="1" dirty="0">
                          <a:effectLst/>
                          <a:cs typeface="B Nazanin" panose="00000400000000000000" pitchFamily="2" charset="-78"/>
                        </a:rPr>
                        <a:t>ماشین بردار پشتیبان (</a:t>
                      </a:r>
                      <a:r>
                        <a:rPr lang="en-US" sz="1800" b="1" dirty="0">
                          <a:effectLst/>
                          <a:cs typeface="B Nazanin" panose="00000400000000000000" pitchFamily="2" charset="-78"/>
                        </a:rPr>
                        <a:t>SVM – Support Vector Machine</a:t>
                      </a:r>
                      <a:r>
                        <a:rPr lang="fa-IR" sz="1800" b="1" dirty="0">
                          <a:effectLst/>
                          <a:cs typeface="B Nazanin" panose="00000400000000000000" pitchFamily="2" charset="-78"/>
                        </a:rPr>
                        <a:t>)</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586809998"/>
                  </a:ext>
                </a:extLst>
              </a:tr>
            </a:tbl>
          </a:graphicData>
        </a:graphic>
      </p:graphicFrame>
      <p:sp>
        <p:nvSpPr>
          <p:cNvPr id="3" name="Slide Number Placeholder 2">
            <a:extLst>
              <a:ext uri="{FF2B5EF4-FFF2-40B4-BE49-F238E27FC236}">
                <a16:creationId xmlns:a16="http://schemas.microsoft.com/office/drawing/2014/main" id="{5C530430-FD2B-4F5F-8965-C5845AC35AA8}"/>
              </a:ext>
            </a:extLst>
          </p:cNvPr>
          <p:cNvSpPr>
            <a:spLocks noGrp="1"/>
          </p:cNvSpPr>
          <p:nvPr>
            <p:ph type="sldNum" sz="quarter" idx="12"/>
          </p:nvPr>
        </p:nvSpPr>
        <p:spPr/>
        <p:txBody>
          <a:bodyPr/>
          <a:lstStyle/>
          <a:p>
            <a:fld id="{350E12D3-67CE-4585-98F9-828CCA31A217}" type="slidenum">
              <a:rPr lang="en-US" smtClean="0"/>
              <a:t>15</a:t>
            </a:fld>
            <a:endParaRPr lang="en-US"/>
          </a:p>
        </p:txBody>
      </p:sp>
    </p:spTree>
    <p:extLst>
      <p:ext uri="{BB962C8B-B14F-4D97-AF65-F5344CB8AC3E}">
        <p14:creationId xmlns:p14="http://schemas.microsoft.com/office/powerpoint/2010/main" val="29471321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F76DE-2733-4596-B782-83701FFCF3EF}"/>
              </a:ext>
            </a:extLst>
          </p:cNvPr>
          <p:cNvSpPr>
            <a:spLocks noGrp="1"/>
          </p:cNvSpPr>
          <p:nvPr>
            <p:ph type="title"/>
          </p:nvPr>
        </p:nvSpPr>
        <p:spPr/>
        <p:txBody>
          <a:bodyPr>
            <a:normAutofit/>
          </a:bodyPr>
          <a:lstStyle/>
          <a:p>
            <a:pPr marL="0" marR="0" algn="r" rtl="1">
              <a:lnSpc>
                <a:spcPct val="107000"/>
              </a:lnSpc>
              <a:spcBef>
                <a:spcPts val="0"/>
              </a:spcBef>
              <a:spcAft>
                <a:spcPts val="800"/>
              </a:spcAft>
            </a:pPr>
            <a:r>
              <a:rPr lang="fa-IR" sz="3600" b="1" dirty="0">
                <a:effectLst/>
                <a:latin typeface="Calibri" panose="020F0502020204030204" pitchFamily="34" charset="0"/>
                <a:ea typeface="Times New Roman" panose="02020603050405020304" pitchFamily="18" charset="0"/>
                <a:cs typeface="B Nazanin" panose="00000400000000000000" pitchFamily="2" charset="-78"/>
              </a:rPr>
              <a:t>انواع یادگیری ماشین</a:t>
            </a:r>
            <a:endParaRPr lang="en-US" sz="3600" dirty="0">
              <a:effectLst/>
              <a:latin typeface="Calibri" panose="020F0502020204030204" pitchFamily="34" charset="0"/>
              <a:ea typeface="Calibri" panose="020F0502020204030204" pitchFamily="34" charset="0"/>
              <a:cs typeface="B Nazanin" panose="00000400000000000000" pitchFamily="2" charset="-78"/>
            </a:endParaRPr>
          </a:p>
        </p:txBody>
      </p:sp>
      <p:sp>
        <p:nvSpPr>
          <p:cNvPr id="3" name="Content Placeholder 2">
            <a:extLst>
              <a:ext uri="{FF2B5EF4-FFF2-40B4-BE49-F238E27FC236}">
                <a16:creationId xmlns:a16="http://schemas.microsoft.com/office/drawing/2014/main" id="{AB0B1DBB-5993-4483-A7B5-F627CC7AE53D}"/>
              </a:ext>
            </a:extLst>
          </p:cNvPr>
          <p:cNvSpPr>
            <a:spLocks noGrp="1"/>
          </p:cNvSpPr>
          <p:nvPr>
            <p:ph idx="1"/>
          </p:nvPr>
        </p:nvSpPr>
        <p:spPr>
          <a:xfrm>
            <a:off x="451821" y="1387737"/>
            <a:ext cx="11456894" cy="5437176"/>
          </a:xfrm>
        </p:spPr>
        <p:txBody>
          <a:bodyPr>
            <a:normAutofit/>
          </a:bodyPr>
          <a:lstStyle/>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3200" b="1" dirty="0">
                <a:effectLst/>
                <a:latin typeface="Calibri" panose="020F0502020204030204" pitchFamily="34" charset="0"/>
                <a:ea typeface="Times New Roman" panose="02020603050405020304" pitchFamily="18" charset="0"/>
                <a:cs typeface="B Nazanin" panose="00000400000000000000" pitchFamily="2" charset="-78"/>
              </a:rPr>
              <a:t>یادگیری نظارت‌شده </a:t>
            </a:r>
            <a:r>
              <a:rPr lang="fa-IR" sz="3200" dirty="0">
                <a:effectLst/>
                <a:latin typeface="Calibri" panose="020F0502020204030204" pitchFamily="34" charset="0"/>
                <a:ea typeface="Times New Roman" panose="02020603050405020304" pitchFamily="18" charset="0"/>
                <a:cs typeface="B Nazanin" panose="00000400000000000000" pitchFamily="2" charset="-78"/>
              </a:rPr>
              <a:t>– یادگیری از داده برچسب‌دار</a:t>
            </a:r>
            <a:endParaRPr lang="en-US" sz="32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3200" b="1" dirty="0">
                <a:effectLst/>
                <a:latin typeface="Calibri" panose="020F0502020204030204" pitchFamily="34" charset="0"/>
                <a:ea typeface="Times New Roman" panose="02020603050405020304" pitchFamily="18" charset="0"/>
                <a:cs typeface="B Nazanin" panose="00000400000000000000" pitchFamily="2" charset="-78"/>
              </a:rPr>
              <a:t>یادگیری بدون نظارت </a:t>
            </a:r>
            <a:r>
              <a:rPr lang="fa-IR" sz="3200" dirty="0">
                <a:effectLst/>
                <a:latin typeface="Calibri" panose="020F0502020204030204" pitchFamily="34" charset="0"/>
                <a:ea typeface="Times New Roman" panose="02020603050405020304" pitchFamily="18" charset="0"/>
                <a:cs typeface="B Nazanin" panose="00000400000000000000" pitchFamily="2" charset="-78"/>
              </a:rPr>
              <a:t>– یافتن الگوهای پنهان در داده بدون برچسب</a:t>
            </a:r>
            <a:endParaRPr lang="en-US" sz="32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3200" b="1" dirty="0">
                <a:effectLst/>
                <a:latin typeface="Calibri" panose="020F0502020204030204" pitchFamily="34" charset="0"/>
                <a:ea typeface="Times New Roman" panose="02020603050405020304" pitchFamily="18" charset="0"/>
                <a:cs typeface="B Nazanin" panose="00000400000000000000" pitchFamily="2" charset="-78"/>
              </a:rPr>
              <a:t>یادگیری تقویتی </a:t>
            </a:r>
            <a:r>
              <a:rPr lang="fa-IR" sz="3200" dirty="0">
                <a:effectLst/>
                <a:latin typeface="Calibri" panose="020F0502020204030204" pitchFamily="34" charset="0"/>
                <a:ea typeface="Times New Roman" panose="02020603050405020304" pitchFamily="18" charset="0"/>
                <a:cs typeface="B Nazanin" panose="00000400000000000000" pitchFamily="2" charset="-78"/>
              </a:rPr>
              <a:t>– یادگیری از راه آزمون و خطا با دریافت پاداش</a:t>
            </a:r>
          </a:p>
          <a:p>
            <a:pPr marL="0" marR="0" algn="r" rtl="1">
              <a:lnSpc>
                <a:spcPct val="107000"/>
              </a:lnSpc>
              <a:spcBef>
                <a:spcPts val="0"/>
              </a:spcBef>
              <a:spcAft>
                <a:spcPts val="800"/>
              </a:spcAft>
            </a:pPr>
            <a:endParaRPr lang="en-US" sz="32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endParaRPr lang="en-US" sz="3200" dirty="0">
              <a:effectLst/>
              <a:latin typeface="Calibri" panose="020F0502020204030204" pitchFamily="34" charset="0"/>
              <a:ea typeface="Calibri" panose="020F0502020204030204" pitchFamily="34" charset="0"/>
              <a:cs typeface="B Nazanin" panose="00000400000000000000" pitchFamily="2" charset="-78"/>
            </a:endParaRPr>
          </a:p>
        </p:txBody>
      </p:sp>
      <p:sp>
        <p:nvSpPr>
          <p:cNvPr id="4" name="Slide Number Placeholder 3">
            <a:extLst>
              <a:ext uri="{FF2B5EF4-FFF2-40B4-BE49-F238E27FC236}">
                <a16:creationId xmlns:a16="http://schemas.microsoft.com/office/drawing/2014/main" id="{CAFAC30F-B392-4D73-84C6-CEE7A74251EE}"/>
              </a:ext>
            </a:extLst>
          </p:cNvPr>
          <p:cNvSpPr>
            <a:spLocks noGrp="1"/>
          </p:cNvSpPr>
          <p:nvPr>
            <p:ph type="sldNum" sz="quarter" idx="12"/>
          </p:nvPr>
        </p:nvSpPr>
        <p:spPr/>
        <p:txBody>
          <a:bodyPr/>
          <a:lstStyle/>
          <a:p>
            <a:fld id="{350E12D3-67CE-4585-98F9-828CCA31A217}" type="slidenum">
              <a:rPr lang="en-US" smtClean="0"/>
              <a:t>16</a:t>
            </a:fld>
            <a:endParaRPr lang="en-US"/>
          </a:p>
        </p:txBody>
      </p:sp>
    </p:spTree>
    <p:extLst>
      <p:ext uri="{BB962C8B-B14F-4D97-AF65-F5344CB8AC3E}">
        <p14:creationId xmlns:p14="http://schemas.microsoft.com/office/powerpoint/2010/main" val="20052025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F76DE-2733-4596-B782-83701FFCF3EF}"/>
              </a:ext>
            </a:extLst>
          </p:cNvPr>
          <p:cNvSpPr>
            <a:spLocks noGrp="1"/>
          </p:cNvSpPr>
          <p:nvPr>
            <p:ph type="title"/>
          </p:nvPr>
        </p:nvSpPr>
        <p:spPr/>
        <p:txBody>
          <a:bodyPr>
            <a:normAutofit/>
          </a:bodyPr>
          <a:lstStyle/>
          <a:p>
            <a:pPr marL="0" marR="0" algn="r" rtl="1">
              <a:lnSpc>
                <a:spcPct val="107000"/>
              </a:lnSpc>
              <a:spcBef>
                <a:spcPts val="0"/>
              </a:spcBef>
              <a:spcAft>
                <a:spcPts val="800"/>
              </a:spcAft>
            </a:pPr>
            <a:r>
              <a:rPr lang="fa-IR" sz="3600" b="1" dirty="0">
                <a:effectLst/>
                <a:latin typeface="Calibri" panose="020F0502020204030204" pitchFamily="34" charset="0"/>
                <a:ea typeface="Times New Roman" panose="02020603050405020304" pitchFamily="18" charset="0"/>
                <a:cs typeface="B Nazanin" panose="00000400000000000000" pitchFamily="2" charset="-78"/>
              </a:rPr>
              <a:t>انواع یادگیری ماشین</a:t>
            </a:r>
            <a:endParaRPr lang="en-US" sz="3600" dirty="0">
              <a:effectLst/>
              <a:latin typeface="Calibri" panose="020F0502020204030204" pitchFamily="34" charset="0"/>
              <a:ea typeface="Calibri" panose="020F0502020204030204" pitchFamily="34" charset="0"/>
              <a:cs typeface="B Nazanin" panose="00000400000000000000" pitchFamily="2" charset="-78"/>
            </a:endParaRPr>
          </a:p>
        </p:txBody>
      </p:sp>
      <p:sp>
        <p:nvSpPr>
          <p:cNvPr id="3" name="Content Placeholder 2">
            <a:extLst>
              <a:ext uri="{FF2B5EF4-FFF2-40B4-BE49-F238E27FC236}">
                <a16:creationId xmlns:a16="http://schemas.microsoft.com/office/drawing/2014/main" id="{AB0B1DBB-5993-4483-A7B5-F627CC7AE53D}"/>
              </a:ext>
            </a:extLst>
          </p:cNvPr>
          <p:cNvSpPr>
            <a:spLocks noGrp="1"/>
          </p:cNvSpPr>
          <p:nvPr>
            <p:ph idx="1"/>
          </p:nvPr>
        </p:nvSpPr>
        <p:spPr>
          <a:xfrm>
            <a:off x="2108499" y="1387737"/>
            <a:ext cx="9800215" cy="5437176"/>
          </a:xfrm>
        </p:spPr>
        <p:txBody>
          <a:bodyPr>
            <a:normAutofit/>
          </a:bodyPr>
          <a:lstStyle/>
          <a:p>
            <a:pPr marL="0" marR="0" algn="r" rtl="1">
              <a:lnSpc>
                <a:spcPct val="107000"/>
              </a:lnSpc>
              <a:spcBef>
                <a:spcPts val="0"/>
              </a:spcBef>
              <a:spcAft>
                <a:spcPts val="800"/>
              </a:spcAft>
            </a:pPr>
            <a:r>
              <a:rPr lang="fa-IR" sz="3200" b="1" dirty="0">
                <a:effectLst/>
                <a:latin typeface="Calibri" panose="020F0502020204030204" pitchFamily="34" charset="0"/>
                <a:ea typeface="Times New Roman" panose="02020603050405020304" pitchFamily="18" charset="0"/>
                <a:cs typeface="B Nazanin" panose="00000400000000000000" pitchFamily="2" charset="-78"/>
              </a:rPr>
              <a:t>مثال‌های یادگیری:</a:t>
            </a:r>
            <a:endParaRPr lang="en-US" sz="32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3200" dirty="0">
                <a:effectLst/>
                <a:latin typeface="Calibri" panose="020F0502020204030204" pitchFamily="34" charset="0"/>
                <a:ea typeface="Times New Roman" panose="02020603050405020304" pitchFamily="18" charset="0"/>
                <a:cs typeface="B Nazanin" panose="00000400000000000000" pitchFamily="2" charset="-78"/>
              </a:rPr>
              <a:t>پیش‌بینی نمره امتحان بر اساس ساعات مطالعه (داده ورودی همراه با نمره واقعی)=؟</a:t>
            </a:r>
            <a:endParaRPr lang="en-US" sz="32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3200" dirty="0">
                <a:effectLst/>
                <a:latin typeface="Calibri" panose="020F0502020204030204" pitchFamily="34" charset="0"/>
                <a:ea typeface="Times New Roman" panose="02020603050405020304" pitchFamily="18" charset="0"/>
                <a:cs typeface="B Nazanin" panose="00000400000000000000" pitchFamily="2" charset="-78"/>
              </a:rPr>
              <a:t>خوشه‌بندی کاربران سایت بر اساس رفتار خرید</a:t>
            </a:r>
            <a:endParaRPr lang="en-US" sz="32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3200" dirty="0">
                <a:effectLst/>
                <a:latin typeface="Calibri" panose="020F0502020204030204" pitchFamily="34" charset="0"/>
                <a:ea typeface="Times New Roman" panose="02020603050405020304" pitchFamily="18" charset="0"/>
                <a:cs typeface="B Nazanin" panose="00000400000000000000" pitchFamily="2" charset="-78"/>
              </a:rPr>
              <a:t>آموزش یک ربات برای راه رفتن با دادن پاداش در صورت ایستادن و حرکت در مسیر درست</a:t>
            </a:r>
            <a:endParaRPr lang="en-US" sz="3200" dirty="0">
              <a:effectLst/>
              <a:latin typeface="Calibri" panose="020F0502020204030204" pitchFamily="34" charset="0"/>
              <a:ea typeface="Calibri" panose="020F0502020204030204" pitchFamily="34" charset="0"/>
              <a:cs typeface="B Nazanin" panose="00000400000000000000" pitchFamily="2" charset="-78"/>
            </a:endParaRPr>
          </a:p>
        </p:txBody>
      </p:sp>
      <p:sp>
        <p:nvSpPr>
          <p:cNvPr id="4" name="Slide Number Placeholder 3">
            <a:extLst>
              <a:ext uri="{FF2B5EF4-FFF2-40B4-BE49-F238E27FC236}">
                <a16:creationId xmlns:a16="http://schemas.microsoft.com/office/drawing/2014/main" id="{CAFAC30F-B392-4D73-84C6-CEE7A74251EE}"/>
              </a:ext>
            </a:extLst>
          </p:cNvPr>
          <p:cNvSpPr>
            <a:spLocks noGrp="1"/>
          </p:cNvSpPr>
          <p:nvPr>
            <p:ph type="sldNum" sz="quarter" idx="12"/>
          </p:nvPr>
        </p:nvSpPr>
        <p:spPr/>
        <p:txBody>
          <a:bodyPr/>
          <a:lstStyle/>
          <a:p>
            <a:fld id="{350E12D3-67CE-4585-98F9-828CCA31A217}" type="slidenum">
              <a:rPr lang="en-US" smtClean="0"/>
              <a:t>17</a:t>
            </a:fld>
            <a:endParaRPr lang="en-US"/>
          </a:p>
        </p:txBody>
      </p:sp>
      <p:sp>
        <p:nvSpPr>
          <p:cNvPr id="6" name="TextBox 5">
            <a:extLst>
              <a:ext uri="{FF2B5EF4-FFF2-40B4-BE49-F238E27FC236}">
                <a16:creationId xmlns:a16="http://schemas.microsoft.com/office/drawing/2014/main" id="{8C325DCC-04A2-49D4-8271-8B5863147F1A}"/>
              </a:ext>
            </a:extLst>
          </p:cNvPr>
          <p:cNvSpPr txBox="1"/>
          <p:nvPr/>
        </p:nvSpPr>
        <p:spPr>
          <a:xfrm>
            <a:off x="400722" y="2305615"/>
            <a:ext cx="2170356" cy="2246769"/>
          </a:xfrm>
          <a:prstGeom prst="rect">
            <a:avLst/>
          </a:prstGeom>
          <a:noFill/>
        </p:spPr>
        <p:txBody>
          <a:bodyPr wrap="square">
            <a:spAutoFit/>
          </a:bodyPr>
          <a:lstStyle/>
          <a:p>
            <a:r>
              <a:rPr lang="fa-IR" sz="2800" b="1" i="1" dirty="0">
                <a:solidFill>
                  <a:srgbClr val="FF0000"/>
                </a:solidFill>
                <a:effectLst/>
                <a:latin typeface="Calibri" panose="020F0502020204030204" pitchFamily="34" charset="0"/>
                <a:ea typeface="Times New Roman" panose="02020603050405020304" pitchFamily="18" charset="0"/>
                <a:cs typeface="B Nazanin" panose="00000400000000000000" pitchFamily="2" charset="-78"/>
              </a:rPr>
              <a:t>نظارت‌شده</a:t>
            </a:r>
          </a:p>
          <a:p>
            <a:endParaRPr lang="fa-IR" sz="2800" b="1" i="1" dirty="0">
              <a:solidFill>
                <a:srgbClr val="FF0000"/>
              </a:solidFill>
              <a:effectLst/>
              <a:latin typeface="Calibri" panose="020F0502020204030204" pitchFamily="34" charset="0"/>
              <a:ea typeface="Times New Roman" panose="02020603050405020304" pitchFamily="18" charset="0"/>
              <a:cs typeface="B Nazanin" panose="00000400000000000000" pitchFamily="2" charset="-78"/>
            </a:endParaRPr>
          </a:p>
          <a:p>
            <a:r>
              <a:rPr lang="fa-IR" sz="2800" b="1" i="1" dirty="0">
                <a:solidFill>
                  <a:srgbClr val="FF0000"/>
                </a:solidFill>
                <a:effectLst/>
                <a:latin typeface="Calibri" panose="020F0502020204030204" pitchFamily="34" charset="0"/>
                <a:ea typeface="Times New Roman" panose="02020603050405020304" pitchFamily="18" charset="0"/>
                <a:cs typeface="B Nazanin" panose="00000400000000000000" pitchFamily="2" charset="-78"/>
              </a:rPr>
              <a:t>بدون نظارت</a:t>
            </a:r>
          </a:p>
          <a:p>
            <a:endParaRPr lang="en-US" sz="2800" b="1" i="1" dirty="0">
              <a:solidFill>
                <a:srgbClr val="FF0000"/>
              </a:solidFill>
            </a:endParaRPr>
          </a:p>
          <a:p>
            <a:r>
              <a:rPr lang="fa-IR" sz="2800" b="1" i="1" dirty="0">
                <a:solidFill>
                  <a:srgbClr val="FF0000"/>
                </a:solidFill>
                <a:latin typeface="Calibri" panose="020F0502020204030204" pitchFamily="34" charset="0"/>
                <a:cs typeface="B Nazanin" panose="00000400000000000000" pitchFamily="2" charset="-78"/>
              </a:rPr>
              <a:t>تقویتی</a:t>
            </a:r>
            <a:endParaRPr lang="en-US" sz="2800" b="1" i="1" dirty="0">
              <a:solidFill>
                <a:srgbClr val="FF0000"/>
              </a:solidFill>
            </a:endParaRPr>
          </a:p>
        </p:txBody>
      </p:sp>
    </p:spTree>
    <p:extLst>
      <p:ext uri="{BB962C8B-B14F-4D97-AF65-F5344CB8AC3E}">
        <p14:creationId xmlns:p14="http://schemas.microsoft.com/office/powerpoint/2010/main" val="37389662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F76DE-2733-4596-B782-83701FFCF3EF}"/>
              </a:ext>
            </a:extLst>
          </p:cNvPr>
          <p:cNvSpPr>
            <a:spLocks noGrp="1"/>
          </p:cNvSpPr>
          <p:nvPr>
            <p:ph type="title"/>
          </p:nvPr>
        </p:nvSpPr>
        <p:spPr/>
        <p:txBody>
          <a:bodyPr>
            <a:normAutofit/>
          </a:bodyPr>
          <a:lstStyle/>
          <a:p>
            <a:pPr marL="0" marR="0" algn="r" rtl="1">
              <a:lnSpc>
                <a:spcPct val="107000"/>
              </a:lnSpc>
              <a:spcBef>
                <a:spcPts val="0"/>
              </a:spcBef>
              <a:spcAft>
                <a:spcPts val="800"/>
              </a:spcAft>
            </a:pPr>
            <a:r>
              <a:rPr lang="fa-IR" sz="3200" b="1" dirty="0">
                <a:effectLst/>
                <a:latin typeface="Calibri" panose="020F0502020204030204" pitchFamily="34" charset="0"/>
                <a:ea typeface="Times New Roman" panose="02020603050405020304" pitchFamily="18" charset="0"/>
                <a:cs typeface="B Nazanin" panose="00000400000000000000" pitchFamily="2" charset="-78"/>
              </a:rPr>
              <a:t>یادگیری نظارت‌شده</a:t>
            </a:r>
            <a:endParaRPr lang="en-US" sz="3200" dirty="0">
              <a:effectLst/>
              <a:latin typeface="Calibri" panose="020F0502020204030204" pitchFamily="34" charset="0"/>
              <a:ea typeface="Calibri" panose="020F0502020204030204" pitchFamily="34" charset="0"/>
              <a:cs typeface="B Nazanin" panose="00000400000000000000" pitchFamily="2" charset="-78"/>
            </a:endParaRPr>
          </a:p>
        </p:txBody>
      </p:sp>
      <p:sp>
        <p:nvSpPr>
          <p:cNvPr id="3" name="Content Placeholder 2">
            <a:extLst>
              <a:ext uri="{FF2B5EF4-FFF2-40B4-BE49-F238E27FC236}">
                <a16:creationId xmlns:a16="http://schemas.microsoft.com/office/drawing/2014/main" id="{AB0B1DBB-5993-4483-A7B5-F627CC7AE53D}"/>
              </a:ext>
            </a:extLst>
          </p:cNvPr>
          <p:cNvSpPr>
            <a:spLocks noGrp="1"/>
          </p:cNvSpPr>
          <p:nvPr>
            <p:ph idx="1"/>
          </p:nvPr>
        </p:nvSpPr>
        <p:spPr>
          <a:xfrm>
            <a:off x="1097280" y="1478605"/>
            <a:ext cx="10058400" cy="5346308"/>
          </a:xfrm>
        </p:spPr>
        <p:txBody>
          <a:bodyPr>
            <a:normAutofit/>
          </a:bodyPr>
          <a:lstStyle/>
          <a:p>
            <a:pPr marL="0" marR="0" algn="r" rtl="1">
              <a:lnSpc>
                <a:spcPct val="107000"/>
              </a:lnSpc>
              <a:spcBef>
                <a:spcPts val="0"/>
              </a:spcBef>
              <a:spcAft>
                <a:spcPts val="800"/>
              </a:spcAft>
            </a:pPr>
            <a:r>
              <a:rPr lang="fa-IR" sz="2800" dirty="0">
                <a:effectLst/>
                <a:latin typeface="Calibri" panose="020F0502020204030204" pitchFamily="34" charset="0"/>
                <a:ea typeface="Times New Roman" panose="02020603050405020304" pitchFamily="18" charset="0"/>
                <a:cs typeface="B Nazanin" panose="00000400000000000000" pitchFamily="2" charset="-78"/>
              </a:rPr>
              <a:t>💬 </a:t>
            </a:r>
            <a:r>
              <a:rPr lang="fa-IR" sz="2800" b="1" dirty="0">
                <a:effectLst/>
                <a:latin typeface="Calibri" panose="020F0502020204030204" pitchFamily="34" charset="0"/>
                <a:ea typeface="Times New Roman" panose="02020603050405020304" pitchFamily="18" charset="0"/>
                <a:cs typeface="B Nazanin" panose="00000400000000000000" pitchFamily="2" charset="-78"/>
              </a:rPr>
              <a:t>توضیح تکمیلی:</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0" marR="0" algn="r" rtl="1">
              <a:lnSpc>
                <a:spcPct val="107000"/>
              </a:lnSpc>
              <a:spcBef>
                <a:spcPts val="0"/>
              </a:spcBef>
              <a:spcAft>
                <a:spcPts val="800"/>
              </a:spcAft>
            </a:pPr>
            <a:r>
              <a:rPr lang="fa-IR" sz="2800" dirty="0">
                <a:effectLst/>
                <a:latin typeface="Calibri" panose="020F0502020204030204" pitchFamily="34" charset="0"/>
                <a:ea typeface="Times New Roman" panose="02020603050405020304" pitchFamily="18" charset="0"/>
                <a:cs typeface="B Nazanin" panose="00000400000000000000" pitchFamily="2" charset="-78"/>
              </a:rPr>
              <a:t>دو زیرنوع اصلی دارد:</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2800" b="1" dirty="0">
                <a:effectLst/>
                <a:latin typeface="Calibri" panose="020F0502020204030204" pitchFamily="34" charset="0"/>
                <a:ea typeface="Times New Roman" panose="02020603050405020304" pitchFamily="18" charset="0"/>
                <a:cs typeface="B Nazanin" panose="00000400000000000000" pitchFamily="2" charset="-78"/>
              </a:rPr>
              <a:t>دسته‌بندی (</a:t>
            </a:r>
            <a:r>
              <a:rPr lang="en-US" sz="2800" b="1" dirty="0">
                <a:effectLst/>
                <a:latin typeface="Times New Roman" panose="02020603050405020304" pitchFamily="18" charset="0"/>
                <a:ea typeface="Times New Roman" panose="02020603050405020304" pitchFamily="18" charset="0"/>
                <a:cs typeface="B Nazanin" panose="00000400000000000000" pitchFamily="2" charset="-78"/>
              </a:rPr>
              <a:t>Classification</a:t>
            </a:r>
            <a:r>
              <a:rPr lang="fa-IR" sz="2800" b="1" dirty="0">
                <a:effectLst/>
                <a:latin typeface="Calibri" panose="020F0502020204030204" pitchFamily="34" charset="0"/>
                <a:ea typeface="Times New Roman" panose="02020603050405020304" pitchFamily="18" charset="0"/>
                <a:cs typeface="B Nazanin" panose="00000400000000000000" pitchFamily="2" charset="-78"/>
              </a:rPr>
              <a:t>):</a:t>
            </a:r>
            <a:r>
              <a:rPr lang="fa-IR" sz="2800" dirty="0">
                <a:effectLst/>
                <a:latin typeface="Calibri" panose="020F0502020204030204" pitchFamily="34" charset="0"/>
                <a:ea typeface="Times New Roman" panose="02020603050405020304" pitchFamily="18" charset="0"/>
                <a:cs typeface="B Nazanin" panose="00000400000000000000" pitchFamily="2" charset="-78"/>
              </a:rPr>
              <a:t> خروجی به شکل برچسب (مثلاً اسپم/غیراسپم)</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2800" b="1" dirty="0">
                <a:effectLst/>
                <a:latin typeface="Calibri" panose="020F0502020204030204" pitchFamily="34" charset="0"/>
                <a:ea typeface="Times New Roman" panose="02020603050405020304" pitchFamily="18" charset="0"/>
                <a:cs typeface="B Nazanin" panose="00000400000000000000" pitchFamily="2" charset="-78"/>
              </a:rPr>
              <a:t>رگرسیون (</a:t>
            </a:r>
            <a:r>
              <a:rPr lang="en-US" sz="2800" b="1" dirty="0">
                <a:effectLst/>
                <a:latin typeface="Times New Roman" panose="02020603050405020304" pitchFamily="18" charset="0"/>
                <a:ea typeface="Times New Roman" panose="02020603050405020304" pitchFamily="18" charset="0"/>
                <a:cs typeface="B Nazanin" panose="00000400000000000000" pitchFamily="2" charset="-78"/>
              </a:rPr>
              <a:t>Regression</a:t>
            </a:r>
            <a:r>
              <a:rPr lang="fa-IR" sz="2800" b="1" dirty="0">
                <a:effectLst/>
                <a:latin typeface="Calibri" panose="020F0502020204030204" pitchFamily="34" charset="0"/>
                <a:ea typeface="Times New Roman" panose="02020603050405020304" pitchFamily="18" charset="0"/>
                <a:cs typeface="B Nazanin" panose="00000400000000000000" pitchFamily="2" charset="-78"/>
              </a:rPr>
              <a:t>):</a:t>
            </a:r>
            <a:r>
              <a:rPr lang="fa-IR" sz="2800" dirty="0">
                <a:effectLst/>
                <a:latin typeface="Calibri" panose="020F0502020204030204" pitchFamily="34" charset="0"/>
                <a:ea typeface="Times New Roman" panose="02020603050405020304" pitchFamily="18" charset="0"/>
                <a:cs typeface="B Nazanin" panose="00000400000000000000" pitchFamily="2" charset="-78"/>
              </a:rPr>
              <a:t> خروجی به صورت عددی پیوسته (مثلاً دما یا قیمت)</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0" marR="0" algn="r" rtl="1">
              <a:lnSpc>
                <a:spcPct val="107000"/>
              </a:lnSpc>
              <a:spcBef>
                <a:spcPts val="0"/>
              </a:spcBef>
              <a:spcAft>
                <a:spcPts val="800"/>
              </a:spcAft>
            </a:pPr>
            <a:r>
              <a:rPr lang="fa-IR" sz="2800" dirty="0">
                <a:effectLst/>
                <a:latin typeface="Calibri" panose="020F0502020204030204" pitchFamily="34" charset="0"/>
                <a:ea typeface="Times New Roman" panose="02020603050405020304" pitchFamily="18" charset="0"/>
                <a:cs typeface="B Nazanin" panose="00000400000000000000" pitchFamily="2" charset="-78"/>
              </a:rPr>
              <a:t>📌 </a:t>
            </a:r>
            <a:r>
              <a:rPr lang="fa-IR" sz="2800" b="1" dirty="0">
                <a:effectLst/>
                <a:latin typeface="Calibri" panose="020F0502020204030204" pitchFamily="34" charset="0"/>
                <a:ea typeface="Times New Roman" panose="02020603050405020304" pitchFamily="18" charset="0"/>
                <a:cs typeface="B Nazanin" panose="00000400000000000000" pitchFamily="2" charset="-78"/>
              </a:rPr>
              <a:t>مثال‌ها:</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2800" dirty="0">
                <a:effectLst/>
                <a:latin typeface="Calibri" panose="020F0502020204030204" pitchFamily="34" charset="0"/>
                <a:ea typeface="Times New Roman" panose="02020603050405020304" pitchFamily="18" charset="0"/>
                <a:cs typeface="B Nazanin" panose="00000400000000000000" pitchFamily="2" charset="-78"/>
              </a:rPr>
              <a:t>پیش‌بینی قبولی یا مردودی دانشجو</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2800" dirty="0">
                <a:effectLst/>
                <a:latin typeface="Calibri" panose="020F0502020204030204" pitchFamily="34" charset="0"/>
                <a:ea typeface="Times New Roman" panose="02020603050405020304" pitchFamily="18" charset="0"/>
                <a:cs typeface="B Nazanin" panose="00000400000000000000" pitchFamily="2" charset="-78"/>
              </a:rPr>
              <a:t>تخمین قیمت بیت‌کوین</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p:txBody>
      </p:sp>
      <p:sp>
        <p:nvSpPr>
          <p:cNvPr id="4" name="Slide Number Placeholder 3">
            <a:extLst>
              <a:ext uri="{FF2B5EF4-FFF2-40B4-BE49-F238E27FC236}">
                <a16:creationId xmlns:a16="http://schemas.microsoft.com/office/drawing/2014/main" id="{27A0FAE5-0B08-40D2-92C9-FA2A43BEF967}"/>
              </a:ext>
            </a:extLst>
          </p:cNvPr>
          <p:cNvSpPr>
            <a:spLocks noGrp="1"/>
          </p:cNvSpPr>
          <p:nvPr>
            <p:ph type="sldNum" sz="quarter" idx="12"/>
          </p:nvPr>
        </p:nvSpPr>
        <p:spPr/>
        <p:txBody>
          <a:bodyPr/>
          <a:lstStyle/>
          <a:p>
            <a:fld id="{350E12D3-67CE-4585-98F9-828CCA31A217}" type="slidenum">
              <a:rPr lang="en-US" smtClean="0"/>
              <a:t>18</a:t>
            </a:fld>
            <a:endParaRPr lang="en-US"/>
          </a:p>
        </p:txBody>
      </p:sp>
    </p:spTree>
    <p:extLst>
      <p:ext uri="{BB962C8B-B14F-4D97-AF65-F5344CB8AC3E}">
        <p14:creationId xmlns:p14="http://schemas.microsoft.com/office/powerpoint/2010/main" val="32650384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F76DE-2733-4596-B782-83701FFCF3EF}"/>
              </a:ext>
            </a:extLst>
          </p:cNvPr>
          <p:cNvSpPr>
            <a:spLocks noGrp="1"/>
          </p:cNvSpPr>
          <p:nvPr>
            <p:ph type="title"/>
          </p:nvPr>
        </p:nvSpPr>
        <p:spPr/>
        <p:txBody>
          <a:bodyPr>
            <a:normAutofit/>
          </a:bodyPr>
          <a:lstStyle/>
          <a:p>
            <a:pPr marL="0" marR="0" algn="r" rtl="1">
              <a:lnSpc>
                <a:spcPct val="107000"/>
              </a:lnSpc>
              <a:spcBef>
                <a:spcPts val="0"/>
              </a:spcBef>
              <a:spcAft>
                <a:spcPts val="800"/>
              </a:spcAft>
            </a:pPr>
            <a:r>
              <a:rPr lang="fa-IR" sz="3200" b="1" dirty="0">
                <a:effectLst/>
                <a:latin typeface="Calibri" panose="020F0502020204030204" pitchFamily="34" charset="0"/>
                <a:ea typeface="Times New Roman" panose="02020603050405020304" pitchFamily="18" charset="0"/>
                <a:cs typeface="B Nazanin" panose="00000400000000000000" pitchFamily="2" charset="-78"/>
              </a:rPr>
              <a:t>یادگیری بدون نظارت</a:t>
            </a:r>
            <a:endParaRPr lang="en-US" sz="3200" dirty="0">
              <a:effectLst/>
              <a:latin typeface="Calibri" panose="020F0502020204030204" pitchFamily="34" charset="0"/>
              <a:ea typeface="Calibri" panose="020F0502020204030204" pitchFamily="34" charset="0"/>
              <a:cs typeface="B Nazanin" panose="00000400000000000000" pitchFamily="2" charset="-78"/>
            </a:endParaRPr>
          </a:p>
        </p:txBody>
      </p:sp>
      <p:sp>
        <p:nvSpPr>
          <p:cNvPr id="3" name="Content Placeholder 2">
            <a:extLst>
              <a:ext uri="{FF2B5EF4-FFF2-40B4-BE49-F238E27FC236}">
                <a16:creationId xmlns:a16="http://schemas.microsoft.com/office/drawing/2014/main" id="{AB0B1DBB-5993-4483-A7B5-F627CC7AE53D}"/>
              </a:ext>
            </a:extLst>
          </p:cNvPr>
          <p:cNvSpPr>
            <a:spLocks noGrp="1"/>
          </p:cNvSpPr>
          <p:nvPr>
            <p:ph idx="1"/>
          </p:nvPr>
        </p:nvSpPr>
        <p:spPr>
          <a:xfrm>
            <a:off x="1036321" y="1280647"/>
            <a:ext cx="10306130" cy="5544266"/>
          </a:xfrm>
        </p:spPr>
        <p:txBody>
          <a:bodyPr>
            <a:normAutofit/>
          </a:bodyPr>
          <a:lstStyle/>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2800" dirty="0">
                <a:effectLst/>
                <a:latin typeface="Calibri" panose="020F0502020204030204" pitchFamily="34" charset="0"/>
                <a:ea typeface="Times New Roman" panose="02020603050405020304" pitchFamily="18" charset="0"/>
                <a:cs typeface="B Nazanin" panose="00000400000000000000" pitchFamily="2" charset="-78"/>
              </a:rPr>
              <a:t>بدون نیاز به برچسب</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2800" dirty="0">
                <a:effectLst/>
                <a:latin typeface="Calibri" panose="020F0502020204030204" pitchFamily="34" charset="0"/>
                <a:ea typeface="Times New Roman" panose="02020603050405020304" pitchFamily="18" charset="0"/>
                <a:cs typeface="B Nazanin" panose="00000400000000000000" pitchFamily="2" charset="-78"/>
              </a:rPr>
              <a:t>یافتن الگوها، خوشه‌بندی‌ها و همبستگی‌ها</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2800" dirty="0">
                <a:effectLst/>
                <a:latin typeface="Calibri" panose="020F0502020204030204" pitchFamily="34" charset="0"/>
                <a:ea typeface="Times New Roman" panose="02020603050405020304" pitchFamily="18" charset="0"/>
                <a:cs typeface="B Nazanin" panose="00000400000000000000" pitchFamily="2" charset="-78"/>
              </a:rPr>
              <a:t>مثال‌ها: </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fa-IR" sz="2800" dirty="0">
                <a:effectLst/>
                <a:latin typeface="Calibri" panose="020F0502020204030204" pitchFamily="34" charset="0"/>
                <a:ea typeface="Times New Roman" panose="02020603050405020304" pitchFamily="18" charset="0"/>
                <a:cs typeface="B Nazanin" panose="00000400000000000000" pitchFamily="2" charset="-78"/>
              </a:rPr>
              <a:t>بخش‌بندی بازار</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fa-IR" sz="2800" dirty="0">
                <a:effectLst/>
                <a:latin typeface="Calibri" panose="020F0502020204030204" pitchFamily="34" charset="0"/>
                <a:ea typeface="Times New Roman" panose="02020603050405020304" pitchFamily="18" charset="0"/>
                <a:cs typeface="B Nazanin" panose="00000400000000000000" pitchFamily="2" charset="-78"/>
              </a:rPr>
              <a:t>شناسایی تقلب</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fa-IR" sz="2800" dirty="0">
                <a:effectLst/>
                <a:latin typeface="Calibri" panose="020F0502020204030204" pitchFamily="34" charset="0"/>
                <a:ea typeface="Times New Roman" panose="02020603050405020304" pitchFamily="18" charset="0"/>
                <a:cs typeface="B Nazanin" panose="00000400000000000000" pitchFamily="2" charset="-78"/>
              </a:rPr>
              <a:t>کاهش ابعاد</a:t>
            </a:r>
          </a:p>
          <a:p>
            <a:pPr marL="0" marR="0" algn="r" rtl="1">
              <a:lnSpc>
                <a:spcPct val="107000"/>
              </a:lnSpc>
              <a:spcBef>
                <a:spcPts val="0"/>
              </a:spcBef>
              <a:spcAft>
                <a:spcPts val="800"/>
              </a:spcAft>
            </a:pPr>
            <a:r>
              <a:rPr lang="fa-IR" sz="2800" dirty="0">
                <a:effectLst/>
                <a:latin typeface="Calibri" panose="020F0502020204030204" pitchFamily="34" charset="0"/>
                <a:ea typeface="Times New Roman" panose="02020603050405020304" pitchFamily="18" charset="0"/>
                <a:cs typeface="B Nazanin" panose="00000400000000000000" pitchFamily="2" charset="-78"/>
              </a:rPr>
              <a:t>📌 </a:t>
            </a:r>
            <a:r>
              <a:rPr lang="fa-IR" sz="2800" b="1" dirty="0">
                <a:effectLst/>
                <a:latin typeface="Calibri" panose="020F0502020204030204" pitchFamily="34" charset="0"/>
                <a:ea typeface="Times New Roman" panose="02020603050405020304" pitchFamily="18" charset="0"/>
                <a:cs typeface="B Nazanin" panose="00000400000000000000" pitchFamily="2" charset="-78"/>
              </a:rPr>
              <a:t>مثال‌ها:</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2800" dirty="0">
                <a:effectLst/>
                <a:latin typeface="Calibri" panose="020F0502020204030204" pitchFamily="34" charset="0"/>
                <a:ea typeface="Times New Roman" panose="02020603050405020304" pitchFamily="18" charset="0"/>
                <a:cs typeface="B Nazanin" panose="00000400000000000000" pitchFamily="2" charset="-78"/>
              </a:rPr>
              <a:t>گروه‌بندی آهنگ‌ها بر اساس سبک موسیقی بدون لیبل اولیه</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2800" dirty="0">
                <a:effectLst/>
                <a:latin typeface="Calibri" panose="020F0502020204030204" pitchFamily="34" charset="0"/>
                <a:ea typeface="Times New Roman" panose="02020603050405020304" pitchFamily="18" charset="0"/>
                <a:cs typeface="B Nazanin" panose="00000400000000000000" pitchFamily="2" charset="-78"/>
              </a:rPr>
              <a:t>شناسایی تراکنش‌های بانکی غیرعادی که نشانه تقلب است</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p:txBody>
      </p:sp>
      <p:sp>
        <p:nvSpPr>
          <p:cNvPr id="4" name="Slide Number Placeholder 3">
            <a:extLst>
              <a:ext uri="{FF2B5EF4-FFF2-40B4-BE49-F238E27FC236}">
                <a16:creationId xmlns:a16="http://schemas.microsoft.com/office/drawing/2014/main" id="{E76774A1-54D0-41CD-A52B-80AF93BB18D8}"/>
              </a:ext>
            </a:extLst>
          </p:cNvPr>
          <p:cNvSpPr>
            <a:spLocks noGrp="1"/>
          </p:cNvSpPr>
          <p:nvPr>
            <p:ph type="sldNum" sz="quarter" idx="12"/>
          </p:nvPr>
        </p:nvSpPr>
        <p:spPr/>
        <p:txBody>
          <a:bodyPr/>
          <a:lstStyle/>
          <a:p>
            <a:fld id="{350E12D3-67CE-4585-98F9-828CCA31A217}" type="slidenum">
              <a:rPr lang="en-US" smtClean="0"/>
              <a:t>19</a:t>
            </a:fld>
            <a:endParaRPr lang="en-US"/>
          </a:p>
        </p:txBody>
      </p:sp>
    </p:spTree>
    <p:extLst>
      <p:ext uri="{BB962C8B-B14F-4D97-AF65-F5344CB8AC3E}">
        <p14:creationId xmlns:p14="http://schemas.microsoft.com/office/powerpoint/2010/main" val="25192697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DC492-4F06-4946-A1FB-696E86A4355E}"/>
              </a:ext>
            </a:extLst>
          </p:cNvPr>
          <p:cNvSpPr>
            <a:spLocks noGrp="1"/>
          </p:cNvSpPr>
          <p:nvPr>
            <p:ph type="title"/>
          </p:nvPr>
        </p:nvSpPr>
        <p:spPr/>
        <p:txBody>
          <a:bodyPr/>
          <a:lstStyle/>
          <a:p>
            <a:pPr algn="r"/>
            <a:r>
              <a:rPr lang="fa-IR" sz="4800" dirty="0">
                <a:cs typeface="B Nazanin" panose="00000400000000000000" pitchFamily="2" charset="-78"/>
              </a:rPr>
              <a:t>هوشمند بودن برای انسان‌ها به چه معناست</a:t>
            </a:r>
            <a:endParaRPr lang="en-US" dirty="0"/>
          </a:p>
        </p:txBody>
      </p:sp>
      <p:sp>
        <p:nvSpPr>
          <p:cNvPr id="3" name="Content Placeholder 2">
            <a:extLst>
              <a:ext uri="{FF2B5EF4-FFF2-40B4-BE49-F238E27FC236}">
                <a16:creationId xmlns:a16="http://schemas.microsoft.com/office/drawing/2014/main" id="{E503D691-11CC-4786-A1C8-897877DEC983}"/>
              </a:ext>
            </a:extLst>
          </p:cNvPr>
          <p:cNvSpPr>
            <a:spLocks noGrp="1"/>
          </p:cNvSpPr>
          <p:nvPr>
            <p:ph idx="1"/>
          </p:nvPr>
        </p:nvSpPr>
        <p:spPr/>
        <p:txBody>
          <a:bodyPr>
            <a:normAutofit/>
          </a:bodyPr>
          <a:lstStyle/>
          <a:p>
            <a:pPr algn="r" rtl="1"/>
            <a:r>
              <a:rPr lang="fa-IR" sz="3600" dirty="0">
                <a:cs typeface="B Nazanin" panose="00000400000000000000" pitchFamily="2" charset="-78"/>
              </a:rPr>
              <a:t>مقایسه کنید: انسان‌ها -&gt; از تجربه یاد می‌گیرند؛ </a:t>
            </a:r>
          </a:p>
          <a:p>
            <a:pPr algn="r" rtl="1"/>
            <a:r>
              <a:rPr lang="fa-IR" sz="3600" dirty="0">
                <a:cs typeface="B Nazanin" panose="00000400000000000000" pitchFamily="2" charset="-78"/>
              </a:rPr>
              <a:t>هوش مصنوعی -&gt; از داده یاد می‌گیرد. و مدل میسازد. مدل باعث میشود که تخمین بزنید. </a:t>
            </a:r>
          </a:p>
        </p:txBody>
      </p:sp>
      <p:sp>
        <p:nvSpPr>
          <p:cNvPr id="4" name="Slide Number Placeholder 3">
            <a:extLst>
              <a:ext uri="{FF2B5EF4-FFF2-40B4-BE49-F238E27FC236}">
                <a16:creationId xmlns:a16="http://schemas.microsoft.com/office/drawing/2014/main" id="{69E8890A-522F-480E-B3BC-7510B7522463}"/>
              </a:ext>
            </a:extLst>
          </p:cNvPr>
          <p:cNvSpPr>
            <a:spLocks noGrp="1"/>
          </p:cNvSpPr>
          <p:nvPr>
            <p:ph type="sldNum" sz="quarter" idx="12"/>
          </p:nvPr>
        </p:nvSpPr>
        <p:spPr/>
        <p:txBody>
          <a:bodyPr/>
          <a:lstStyle/>
          <a:p>
            <a:fld id="{350E12D3-67CE-4585-98F9-828CCA31A217}" type="slidenum">
              <a:rPr lang="en-US" smtClean="0"/>
              <a:t>2</a:t>
            </a:fld>
            <a:endParaRPr lang="en-US"/>
          </a:p>
        </p:txBody>
      </p:sp>
    </p:spTree>
    <p:extLst>
      <p:ext uri="{BB962C8B-B14F-4D97-AF65-F5344CB8AC3E}">
        <p14:creationId xmlns:p14="http://schemas.microsoft.com/office/powerpoint/2010/main" val="21863679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F76DE-2733-4596-B782-83701FFCF3EF}"/>
              </a:ext>
            </a:extLst>
          </p:cNvPr>
          <p:cNvSpPr>
            <a:spLocks noGrp="1"/>
          </p:cNvSpPr>
          <p:nvPr>
            <p:ph type="title"/>
          </p:nvPr>
        </p:nvSpPr>
        <p:spPr/>
        <p:txBody>
          <a:bodyPr>
            <a:normAutofit/>
          </a:bodyPr>
          <a:lstStyle/>
          <a:p>
            <a:pPr marL="0" marR="0" algn="r" rtl="1">
              <a:lnSpc>
                <a:spcPct val="107000"/>
              </a:lnSpc>
              <a:spcBef>
                <a:spcPts val="0"/>
              </a:spcBef>
              <a:spcAft>
                <a:spcPts val="800"/>
              </a:spcAft>
            </a:pPr>
            <a:r>
              <a:rPr lang="fa-IR" sz="3200" b="1" dirty="0">
                <a:effectLst/>
                <a:latin typeface="Calibri" panose="020F0502020204030204" pitchFamily="34" charset="0"/>
                <a:ea typeface="Times New Roman" panose="02020603050405020304" pitchFamily="18" charset="0"/>
                <a:cs typeface="B Nazanin" panose="00000400000000000000" pitchFamily="2" charset="-78"/>
              </a:rPr>
              <a:t>یادگیری تقویتی</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p:txBody>
      </p:sp>
      <p:sp>
        <p:nvSpPr>
          <p:cNvPr id="3" name="Content Placeholder 2">
            <a:extLst>
              <a:ext uri="{FF2B5EF4-FFF2-40B4-BE49-F238E27FC236}">
                <a16:creationId xmlns:a16="http://schemas.microsoft.com/office/drawing/2014/main" id="{AB0B1DBB-5993-4483-A7B5-F627CC7AE53D}"/>
              </a:ext>
            </a:extLst>
          </p:cNvPr>
          <p:cNvSpPr>
            <a:spLocks noGrp="1"/>
          </p:cNvSpPr>
          <p:nvPr>
            <p:ph idx="1"/>
          </p:nvPr>
        </p:nvSpPr>
        <p:spPr>
          <a:xfrm>
            <a:off x="937623" y="1681176"/>
            <a:ext cx="10058400" cy="4388993"/>
          </a:xfrm>
        </p:spPr>
        <p:txBody>
          <a:bodyPr>
            <a:normAutofit fontScale="92500" lnSpcReduction="20000"/>
          </a:bodyPr>
          <a:lstStyle/>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2800" dirty="0">
                <a:effectLst/>
                <a:latin typeface="Calibri" panose="020F0502020204030204" pitchFamily="34" charset="0"/>
                <a:ea typeface="Times New Roman" panose="02020603050405020304" pitchFamily="18" charset="0"/>
                <a:cs typeface="B Nazanin" panose="00000400000000000000" pitchFamily="2" charset="-78"/>
              </a:rPr>
              <a:t>عامل از طریق تعامل با محیط یاد می‌گیرد</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2800" dirty="0">
                <a:effectLst/>
                <a:latin typeface="Calibri" panose="020F0502020204030204" pitchFamily="34" charset="0"/>
                <a:ea typeface="Times New Roman" panose="02020603050405020304" pitchFamily="18" charset="0"/>
                <a:cs typeface="B Nazanin" panose="00000400000000000000" pitchFamily="2" charset="-78"/>
              </a:rPr>
              <a:t>استفاده از وضعیت‌ها، اقدام‌ها، پاداش‌ها</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2800" dirty="0">
                <a:effectLst/>
                <a:latin typeface="Calibri" panose="020F0502020204030204" pitchFamily="34" charset="0"/>
                <a:ea typeface="Times New Roman" panose="02020603050405020304" pitchFamily="18" charset="0"/>
                <a:cs typeface="B Nazanin" panose="00000400000000000000" pitchFamily="2" charset="-78"/>
              </a:rPr>
              <a:t>کاربردهای گسترده در: </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fa-IR" sz="2800" dirty="0">
                <a:effectLst/>
                <a:latin typeface="Calibri" panose="020F0502020204030204" pitchFamily="34" charset="0"/>
                <a:ea typeface="Times New Roman" panose="02020603050405020304" pitchFamily="18" charset="0"/>
                <a:cs typeface="B Nazanin" panose="00000400000000000000" pitchFamily="2" charset="-78"/>
              </a:rPr>
              <a:t>رباتیک</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fa-IR" sz="2800" dirty="0">
                <a:effectLst/>
                <a:latin typeface="Calibri" panose="020F0502020204030204" pitchFamily="34" charset="0"/>
                <a:ea typeface="Times New Roman" panose="02020603050405020304" pitchFamily="18" charset="0"/>
                <a:cs typeface="B Nazanin" panose="00000400000000000000" pitchFamily="2" charset="-78"/>
              </a:rPr>
              <a:t>بازی‌ها</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fa-IR" sz="2800" dirty="0">
                <a:effectLst/>
                <a:latin typeface="Calibri" panose="020F0502020204030204" pitchFamily="34" charset="0"/>
                <a:ea typeface="Times New Roman" panose="02020603050405020304" pitchFamily="18" charset="0"/>
                <a:cs typeface="B Nazanin" panose="00000400000000000000" pitchFamily="2" charset="-78"/>
              </a:rPr>
              <a:t>مدل‌های استدلالی</a:t>
            </a:r>
            <a:endParaRPr lang="en-US" sz="2800" dirty="0">
              <a:effectLst/>
              <a:latin typeface="Calibri" panose="020F0502020204030204" pitchFamily="34" charset="0"/>
              <a:ea typeface="Times New Roman" panose="02020603050405020304" pitchFamily="18" charset="0"/>
              <a:cs typeface="B Nazanin" panose="00000400000000000000" pitchFamily="2" charset="-78"/>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fa-IR" sz="2800" dirty="0">
                <a:effectLst/>
                <a:latin typeface="Calibri" panose="020F0502020204030204" pitchFamily="34" charset="0"/>
                <a:ea typeface="Times New Roman" panose="02020603050405020304" pitchFamily="18" charset="0"/>
                <a:cs typeface="B Nazanin" panose="00000400000000000000" pitchFamily="2" charset="-78"/>
              </a:rPr>
              <a:t>مثال:</a:t>
            </a: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2800" dirty="0">
                <a:effectLst/>
                <a:latin typeface="Calibri" panose="020F0502020204030204" pitchFamily="34" charset="0"/>
                <a:ea typeface="Times New Roman" panose="02020603050405020304" pitchFamily="18" charset="0"/>
                <a:cs typeface="B Nazanin" panose="00000400000000000000" pitchFamily="2" charset="-78"/>
              </a:rPr>
              <a:t>آموزش یک پهپاد برای عبور از مسیر با موانع</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2800" dirty="0">
                <a:effectLst/>
                <a:latin typeface="Calibri" panose="020F0502020204030204" pitchFamily="34" charset="0"/>
                <a:ea typeface="Times New Roman" panose="02020603050405020304" pitchFamily="18" charset="0"/>
                <a:cs typeface="B Nazanin" panose="00000400000000000000" pitchFamily="2" charset="-78"/>
              </a:rPr>
              <a:t>هوش مصنوعی </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AlphaGo</a:t>
            </a:r>
            <a:r>
              <a:rPr lang="fa-IR" sz="2800" dirty="0">
                <a:effectLst/>
                <a:latin typeface="Calibri" panose="020F0502020204030204" pitchFamily="34" charset="0"/>
                <a:ea typeface="Times New Roman" panose="02020603050405020304" pitchFamily="18" charset="0"/>
                <a:cs typeface="B Nazanin" panose="00000400000000000000" pitchFamily="2" charset="-78"/>
              </a:rPr>
              <a:t> که بازی </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Go</a:t>
            </a:r>
            <a:r>
              <a:rPr lang="fa-IR" sz="2800" dirty="0">
                <a:effectLst/>
                <a:latin typeface="Calibri" panose="020F0502020204030204" pitchFamily="34" charset="0"/>
                <a:ea typeface="Times New Roman" panose="02020603050405020304" pitchFamily="18" charset="0"/>
                <a:cs typeface="B Nazanin" panose="00000400000000000000" pitchFamily="2" charset="-78"/>
              </a:rPr>
              <a:t> را از طریق میلیون‌ها بازی آزمایشی یاد گرفت</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457200" marR="0" lvl="1" indent="0" algn="r" rtl="1">
              <a:lnSpc>
                <a:spcPct val="107000"/>
              </a:lnSpc>
              <a:spcBef>
                <a:spcPts val="0"/>
              </a:spcBef>
              <a:spcAft>
                <a:spcPts val="800"/>
              </a:spcAft>
              <a:buSzPts val="1000"/>
              <a:buNone/>
              <a:tabLst>
                <a:tab pos="914400" algn="l"/>
              </a:tabLst>
            </a:pPr>
            <a:endParaRPr lang="en-US" sz="2800" dirty="0">
              <a:effectLst/>
              <a:latin typeface="Calibri" panose="020F0502020204030204" pitchFamily="34" charset="0"/>
              <a:ea typeface="Calibri" panose="020F0502020204030204" pitchFamily="34" charset="0"/>
              <a:cs typeface="B Nazanin" panose="00000400000000000000" pitchFamily="2" charset="-78"/>
            </a:endParaRPr>
          </a:p>
        </p:txBody>
      </p:sp>
      <p:sp>
        <p:nvSpPr>
          <p:cNvPr id="4" name="Slide Number Placeholder 3">
            <a:extLst>
              <a:ext uri="{FF2B5EF4-FFF2-40B4-BE49-F238E27FC236}">
                <a16:creationId xmlns:a16="http://schemas.microsoft.com/office/drawing/2014/main" id="{ECED58D8-0CDA-4AD9-BEB8-A83223736AB4}"/>
              </a:ext>
            </a:extLst>
          </p:cNvPr>
          <p:cNvSpPr>
            <a:spLocks noGrp="1"/>
          </p:cNvSpPr>
          <p:nvPr>
            <p:ph type="sldNum" sz="quarter" idx="12"/>
          </p:nvPr>
        </p:nvSpPr>
        <p:spPr/>
        <p:txBody>
          <a:bodyPr/>
          <a:lstStyle/>
          <a:p>
            <a:fld id="{350E12D3-67CE-4585-98F9-828CCA31A217}" type="slidenum">
              <a:rPr lang="en-US" smtClean="0"/>
              <a:t>20</a:t>
            </a:fld>
            <a:endParaRPr lang="en-US"/>
          </a:p>
        </p:txBody>
      </p:sp>
    </p:spTree>
    <p:extLst>
      <p:ext uri="{BB962C8B-B14F-4D97-AF65-F5344CB8AC3E}">
        <p14:creationId xmlns:p14="http://schemas.microsoft.com/office/powerpoint/2010/main" val="11385248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F76DE-2733-4596-B782-83701FFCF3EF}"/>
              </a:ext>
            </a:extLst>
          </p:cNvPr>
          <p:cNvSpPr>
            <a:spLocks noGrp="1"/>
          </p:cNvSpPr>
          <p:nvPr>
            <p:ph type="title"/>
          </p:nvPr>
        </p:nvSpPr>
        <p:spPr/>
        <p:txBody>
          <a:bodyPr>
            <a:normAutofit/>
          </a:bodyPr>
          <a:lstStyle/>
          <a:p>
            <a:pPr marL="0" marR="0" algn="r" rtl="1">
              <a:lnSpc>
                <a:spcPct val="107000"/>
              </a:lnSpc>
              <a:spcBef>
                <a:spcPts val="0"/>
              </a:spcBef>
              <a:spcAft>
                <a:spcPts val="800"/>
              </a:spcAft>
            </a:pPr>
            <a:r>
              <a:rPr lang="fa-IR" sz="3200" b="1" dirty="0">
                <a:effectLst/>
                <a:ea typeface="Times New Roman" panose="02020603050405020304" pitchFamily="18" charset="0"/>
                <a:cs typeface="B Nazanin" panose="00000400000000000000" pitchFamily="2" charset="-78"/>
              </a:rPr>
              <a:t>یادگیری عمیق</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p:txBody>
      </p:sp>
      <p:sp>
        <p:nvSpPr>
          <p:cNvPr id="3" name="Content Placeholder 2">
            <a:extLst>
              <a:ext uri="{FF2B5EF4-FFF2-40B4-BE49-F238E27FC236}">
                <a16:creationId xmlns:a16="http://schemas.microsoft.com/office/drawing/2014/main" id="{AB0B1DBB-5993-4483-A7B5-F627CC7AE53D}"/>
              </a:ext>
            </a:extLst>
          </p:cNvPr>
          <p:cNvSpPr>
            <a:spLocks noGrp="1"/>
          </p:cNvSpPr>
          <p:nvPr>
            <p:ph idx="1"/>
          </p:nvPr>
        </p:nvSpPr>
        <p:spPr>
          <a:xfrm>
            <a:off x="1066800" y="1465943"/>
            <a:ext cx="10704286" cy="4560683"/>
          </a:xfrm>
        </p:spPr>
        <p:txBody>
          <a:bodyPr>
            <a:normAutofit/>
          </a:bodyPr>
          <a:lstStyle/>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3200" dirty="0">
                <a:effectLst/>
                <a:latin typeface="Calibri" panose="020F0502020204030204" pitchFamily="34" charset="0"/>
                <a:ea typeface="Times New Roman" panose="02020603050405020304" pitchFamily="18" charset="0"/>
                <a:cs typeface="B Nazanin" panose="00000400000000000000" pitchFamily="2" charset="-78"/>
              </a:rPr>
              <a:t>زیرمجموعه‌ای از </a:t>
            </a:r>
            <a:r>
              <a:rPr lang="en-US" sz="3200" dirty="0">
                <a:effectLst/>
                <a:latin typeface="Times New Roman" panose="02020603050405020304" pitchFamily="18" charset="0"/>
                <a:ea typeface="Times New Roman" panose="02020603050405020304" pitchFamily="18" charset="0"/>
                <a:cs typeface="B Nazanin" panose="00000400000000000000" pitchFamily="2" charset="-78"/>
              </a:rPr>
              <a:t>ML</a:t>
            </a:r>
            <a:r>
              <a:rPr lang="fa-IR" sz="3200" dirty="0">
                <a:effectLst/>
                <a:latin typeface="Calibri" panose="020F0502020204030204" pitchFamily="34" charset="0"/>
                <a:ea typeface="Times New Roman" panose="02020603050405020304" pitchFamily="18" charset="0"/>
                <a:cs typeface="B Nazanin" panose="00000400000000000000" pitchFamily="2" charset="-78"/>
              </a:rPr>
              <a:t> با استفاده از شبکه‌های عصبی</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3200" dirty="0">
                <a:effectLst/>
                <a:latin typeface="Calibri" panose="020F0502020204030204" pitchFamily="34" charset="0"/>
                <a:ea typeface="Times New Roman" panose="02020603050405020304" pitchFamily="18" charset="0"/>
                <a:cs typeface="B Nazanin" panose="00000400000000000000" pitchFamily="2" charset="-78"/>
              </a:rPr>
              <a:t>یادگیری خودکار الگوهای پیچیده</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3200" dirty="0">
                <a:effectLst/>
                <a:latin typeface="Calibri" panose="020F0502020204030204" pitchFamily="34" charset="0"/>
                <a:ea typeface="Times New Roman" panose="02020603050405020304" pitchFamily="18" charset="0"/>
                <a:cs typeface="B Nazanin" panose="00000400000000000000" pitchFamily="2" charset="-78"/>
              </a:rPr>
              <a:t>نیازمند داده‌های زیاد و </a:t>
            </a:r>
            <a:r>
              <a:rPr lang="en-US" sz="3200" dirty="0">
                <a:effectLst/>
                <a:latin typeface="Times New Roman" panose="02020603050405020304" pitchFamily="18" charset="0"/>
                <a:ea typeface="Times New Roman" panose="02020603050405020304" pitchFamily="18" charset="0"/>
                <a:cs typeface="B Nazanin" panose="00000400000000000000" pitchFamily="2" charset="-78"/>
              </a:rPr>
              <a:t>GPU</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3200" dirty="0">
                <a:effectLst/>
                <a:latin typeface="Calibri" panose="020F0502020204030204" pitchFamily="34" charset="0"/>
                <a:ea typeface="Times New Roman" panose="02020603050405020304" pitchFamily="18" charset="0"/>
                <a:cs typeface="B Nazanin" panose="00000400000000000000" pitchFamily="2" charset="-78"/>
              </a:rPr>
              <a:t>قدرت‌بخش </a:t>
            </a:r>
            <a:r>
              <a:rPr lang="en-US" sz="3200" dirty="0">
                <a:effectLst/>
                <a:latin typeface="Times New Roman" panose="02020603050405020304" pitchFamily="18" charset="0"/>
                <a:ea typeface="Times New Roman" panose="02020603050405020304" pitchFamily="18" charset="0"/>
                <a:cs typeface="B Nazanin" panose="00000400000000000000" pitchFamily="2" charset="-78"/>
              </a:rPr>
              <a:t>AI</a:t>
            </a:r>
            <a:r>
              <a:rPr lang="fa-IR" sz="3200" dirty="0">
                <a:effectLst/>
                <a:latin typeface="Calibri" panose="020F0502020204030204" pitchFamily="34" charset="0"/>
                <a:ea typeface="Times New Roman" panose="02020603050405020304" pitchFamily="18" charset="0"/>
                <a:cs typeface="B Nazanin" panose="00000400000000000000" pitchFamily="2" charset="-78"/>
              </a:rPr>
              <a:t> مدرن: </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fa-IR" sz="3200" dirty="0">
                <a:effectLst/>
                <a:latin typeface="Calibri" panose="020F0502020204030204" pitchFamily="34" charset="0"/>
                <a:ea typeface="Times New Roman" panose="02020603050405020304" pitchFamily="18" charset="0"/>
                <a:cs typeface="B Nazanin" panose="00000400000000000000" pitchFamily="2" charset="-78"/>
              </a:rPr>
              <a:t>بینایی کامپیوتر</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fa-IR" sz="3200" dirty="0">
                <a:effectLst/>
                <a:latin typeface="Calibri" panose="020F0502020204030204" pitchFamily="34" charset="0"/>
                <a:ea typeface="Times New Roman" panose="02020603050405020304" pitchFamily="18" charset="0"/>
                <a:cs typeface="B Nazanin" panose="00000400000000000000" pitchFamily="2" charset="-78"/>
              </a:rPr>
              <a:t>مدل‌های زبانی بزرگ (</a:t>
            </a:r>
            <a:r>
              <a:rPr lang="en-US" sz="3200" dirty="0">
                <a:effectLst/>
                <a:latin typeface="Times New Roman" panose="02020603050405020304" pitchFamily="18" charset="0"/>
                <a:ea typeface="Times New Roman" panose="02020603050405020304" pitchFamily="18" charset="0"/>
                <a:cs typeface="B Nazanin" panose="00000400000000000000" pitchFamily="2" charset="-78"/>
              </a:rPr>
              <a:t>LLMs</a:t>
            </a:r>
            <a:r>
              <a:rPr lang="fa-IR" sz="3200" dirty="0">
                <a:effectLst/>
                <a:latin typeface="Calibri" panose="020F0502020204030204" pitchFamily="34" charset="0"/>
                <a:ea typeface="Times New Roman" panose="02020603050405020304" pitchFamily="18"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fa-IR" sz="3200" dirty="0">
                <a:effectLst/>
                <a:latin typeface="Calibri" panose="020F0502020204030204" pitchFamily="34" charset="0"/>
                <a:ea typeface="Times New Roman" panose="02020603050405020304" pitchFamily="18" charset="0"/>
                <a:cs typeface="B Nazanin" panose="00000400000000000000" pitchFamily="2" charset="-78"/>
              </a:rPr>
              <a:t>هوش مصنوعی مولد</a:t>
            </a:r>
          </a:p>
        </p:txBody>
      </p:sp>
      <p:sp>
        <p:nvSpPr>
          <p:cNvPr id="4" name="Slide Number Placeholder 3">
            <a:extLst>
              <a:ext uri="{FF2B5EF4-FFF2-40B4-BE49-F238E27FC236}">
                <a16:creationId xmlns:a16="http://schemas.microsoft.com/office/drawing/2014/main" id="{9F8ACC29-5F15-4B4A-B450-44000A2F03F4}"/>
              </a:ext>
            </a:extLst>
          </p:cNvPr>
          <p:cNvSpPr>
            <a:spLocks noGrp="1"/>
          </p:cNvSpPr>
          <p:nvPr>
            <p:ph type="sldNum" sz="quarter" idx="12"/>
          </p:nvPr>
        </p:nvSpPr>
        <p:spPr/>
        <p:txBody>
          <a:bodyPr/>
          <a:lstStyle/>
          <a:p>
            <a:fld id="{350E12D3-67CE-4585-98F9-828CCA31A217}" type="slidenum">
              <a:rPr lang="en-US" smtClean="0"/>
              <a:t>21</a:t>
            </a:fld>
            <a:endParaRPr lang="en-US"/>
          </a:p>
        </p:txBody>
      </p:sp>
    </p:spTree>
    <p:extLst>
      <p:ext uri="{BB962C8B-B14F-4D97-AF65-F5344CB8AC3E}">
        <p14:creationId xmlns:p14="http://schemas.microsoft.com/office/powerpoint/2010/main" val="28912349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F76DE-2733-4596-B782-83701FFCF3EF}"/>
              </a:ext>
            </a:extLst>
          </p:cNvPr>
          <p:cNvSpPr>
            <a:spLocks noGrp="1"/>
          </p:cNvSpPr>
          <p:nvPr>
            <p:ph type="title"/>
          </p:nvPr>
        </p:nvSpPr>
        <p:spPr/>
        <p:txBody>
          <a:bodyPr>
            <a:normAutofit fontScale="90000"/>
          </a:bodyPr>
          <a:lstStyle/>
          <a:p>
            <a:pPr marL="0" marR="0" algn="r" rtl="1">
              <a:lnSpc>
                <a:spcPct val="107000"/>
              </a:lnSpc>
              <a:spcBef>
                <a:spcPts val="0"/>
              </a:spcBef>
              <a:spcAft>
                <a:spcPts val="800"/>
              </a:spcAft>
            </a:pPr>
            <a:r>
              <a:rPr lang="fa-IR" sz="3200" b="1" dirty="0">
                <a:effectLst/>
                <a:ea typeface="Times New Roman" panose="02020603050405020304" pitchFamily="18" charset="0"/>
                <a:cs typeface="B Nazanin" panose="00000400000000000000" pitchFamily="2" charset="-78"/>
              </a:rPr>
              <a:t>شبکه عصبی: یک مجموعه ای از عملیات ها که میتوانند هر عملیاتی را پیشبینی کنند. </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p:txBody>
      </p:sp>
      <p:pic>
        <p:nvPicPr>
          <p:cNvPr id="5" name="Content Placeholder 4">
            <a:extLst>
              <a:ext uri="{FF2B5EF4-FFF2-40B4-BE49-F238E27FC236}">
                <a16:creationId xmlns:a16="http://schemas.microsoft.com/office/drawing/2014/main" id="{A77EA180-0845-44AE-B860-5FFEA39B67D1}"/>
              </a:ext>
            </a:extLst>
          </p:cNvPr>
          <p:cNvPicPr>
            <a:picLocks noGrp="1" noChangeAspect="1"/>
          </p:cNvPicPr>
          <p:nvPr>
            <p:ph idx="1"/>
          </p:nvPr>
        </p:nvPicPr>
        <p:blipFill>
          <a:blip r:embed="rId3"/>
          <a:stretch>
            <a:fillRect/>
          </a:stretch>
        </p:blipFill>
        <p:spPr>
          <a:xfrm>
            <a:off x="804152" y="943514"/>
            <a:ext cx="10290567" cy="5632113"/>
          </a:xfrm>
        </p:spPr>
      </p:pic>
      <p:sp>
        <p:nvSpPr>
          <p:cNvPr id="3" name="Slide Number Placeholder 2">
            <a:extLst>
              <a:ext uri="{FF2B5EF4-FFF2-40B4-BE49-F238E27FC236}">
                <a16:creationId xmlns:a16="http://schemas.microsoft.com/office/drawing/2014/main" id="{295BF76D-FE4D-4373-99E3-52D987EEAF9F}"/>
              </a:ext>
            </a:extLst>
          </p:cNvPr>
          <p:cNvSpPr>
            <a:spLocks noGrp="1"/>
          </p:cNvSpPr>
          <p:nvPr>
            <p:ph type="sldNum" sz="quarter" idx="12"/>
          </p:nvPr>
        </p:nvSpPr>
        <p:spPr/>
        <p:txBody>
          <a:bodyPr/>
          <a:lstStyle/>
          <a:p>
            <a:fld id="{350E12D3-67CE-4585-98F9-828CCA31A217}" type="slidenum">
              <a:rPr lang="en-US" smtClean="0"/>
              <a:t>22</a:t>
            </a:fld>
            <a:endParaRPr lang="en-US"/>
          </a:p>
        </p:txBody>
      </p:sp>
      <p:sp>
        <p:nvSpPr>
          <p:cNvPr id="6" name="TextBox 5">
            <a:extLst>
              <a:ext uri="{FF2B5EF4-FFF2-40B4-BE49-F238E27FC236}">
                <a16:creationId xmlns:a16="http://schemas.microsoft.com/office/drawing/2014/main" id="{DCD450BE-FB57-407C-A44C-F5664121B8DE}"/>
              </a:ext>
            </a:extLst>
          </p:cNvPr>
          <p:cNvSpPr txBox="1"/>
          <p:nvPr/>
        </p:nvSpPr>
        <p:spPr>
          <a:xfrm>
            <a:off x="604466" y="2737935"/>
            <a:ext cx="4860626" cy="369332"/>
          </a:xfrm>
          <a:prstGeom prst="rect">
            <a:avLst/>
          </a:prstGeom>
          <a:noFill/>
        </p:spPr>
        <p:txBody>
          <a:bodyPr wrap="none" rtlCol="0">
            <a:spAutoFit/>
          </a:bodyPr>
          <a:lstStyle/>
          <a:p>
            <a:r>
              <a:rPr lang="fa-IR" dirty="0">
                <a:cs typeface="B Nazanin" panose="00000400000000000000" pitchFamily="2" charset="-78"/>
              </a:rPr>
              <a:t>یک سری ورودی</a:t>
            </a:r>
            <a:r>
              <a:rPr lang="en-US" dirty="0">
                <a:cs typeface="B Nazanin" panose="00000400000000000000" pitchFamily="2" charset="-78"/>
              </a:rPr>
              <a:t> x</a:t>
            </a:r>
            <a:r>
              <a:rPr lang="fa-IR" dirty="0">
                <a:cs typeface="B Nazanin" panose="00000400000000000000" pitchFamily="2" charset="-78"/>
              </a:rPr>
              <a:t> وزنها </a:t>
            </a:r>
            <a:r>
              <a:rPr lang="en-US" dirty="0">
                <a:cs typeface="B Nazanin" panose="00000400000000000000" pitchFamily="2" charset="-78"/>
              </a:rPr>
              <a:t>+b</a:t>
            </a:r>
            <a:r>
              <a:rPr lang="fa-IR" dirty="0">
                <a:cs typeface="B Nazanin" panose="00000400000000000000" pitchFamily="2" charset="-78"/>
              </a:rPr>
              <a:t> انحراف </a:t>
            </a:r>
            <a:r>
              <a:rPr lang="en-US" dirty="0">
                <a:cs typeface="B Nazanin" panose="00000400000000000000" pitchFamily="2" charset="-78"/>
              </a:rPr>
              <a:t>=g </a:t>
            </a:r>
            <a:r>
              <a:rPr lang="fa-IR" dirty="0">
                <a:cs typeface="B Nazanin" panose="00000400000000000000" pitchFamily="2" charset="-78"/>
              </a:rPr>
              <a:t>تابع فعال سازی غیر خطی</a:t>
            </a:r>
            <a:endParaRPr lang="en-US" dirty="0">
              <a:cs typeface="B Nazanin" panose="00000400000000000000" pitchFamily="2" charset="-78"/>
            </a:endParaRPr>
          </a:p>
        </p:txBody>
      </p:sp>
    </p:spTree>
    <p:extLst>
      <p:ext uri="{BB962C8B-B14F-4D97-AF65-F5344CB8AC3E}">
        <p14:creationId xmlns:p14="http://schemas.microsoft.com/office/powerpoint/2010/main" val="38535179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F76DE-2733-4596-B782-83701FFCF3EF}"/>
              </a:ext>
            </a:extLst>
          </p:cNvPr>
          <p:cNvSpPr>
            <a:spLocks noGrp="1"/>
          </p:cNvSpPr>
          <p:nvPr>
            <p:ph type="title"/>
          </p:nvPr>
        </p:nvSpPr>
        <p:spPr/>
        <p:txBody>
          <a:bodyPr>
            <a:normAutofit/>
          </a:bodyPr>
          <a:lstStyle/>
          <a:p>
            <a:pPr marL="0" marR="0" algn="r" rtl="1">
              <a:lnSpc>
                <a:spcPct val="107000"/>
              </a:lnSpc>
              <a:spcBef>
                <a:spcPts val="0"/>
              </a:spcBef>
              <a:spcAft>
                <a:spcPts val="800"/>
              </a:spcAft>
            </a:pPr>
            <a:r>
              <a:rPr lang="fa-IR" sz="3200" b="1" dirty="0">
                <a:effectLst/>
                <a:ea typeface="Times New Roman" panose="02020603050405020304" pitchFamily="18" charset="0"/>
                <a:cs typeface="Times New Roman" panose="02020603050405020304" pitchFamily="18" charset="0"/>
              </a:rPr>
              <a:t>شبکه عصبی</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D55BA95A-26DD-4919-93C1-A79513EF782C}"/>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E1FAAD5E-9ABE-4908-B98E-850D5ED9ADFA}"/>
              </a:ext>
            </a:extLst>
          </p:cNvPr>
          <p:cNvSpPr>
            <a:spLocks noGrp="1"/>
          </p:cNvSpPr>
          <p:nvPr>
            <p:ph type="sldNum" sz="quarter" idx="12"/>
          </p:nvPr>
        </p:nvSpPr>
        <p:spPr/>
        <p:txBody>
          <a:bodyPr/>
          <a:lstStyle/>
          <a:p>
            <a:fld id="{350E12D3-67CE-4585-98F9-828CCA31A217}" type="slidenum">
              <a:rPr lang="en-US" smtClean="0"/>
              <a:t>23</a:t>
            </a:fld>
            <a:endParaRPr lang="en-US"/>
          </a:p>
        </p:txBody>
      </p:sp>
      <p:pic>
        <p:nvPicPr>
          <p:cNvPr id="7" name="Picture 6">
            <a:extLst>
              <a:ext uri="{FF2B5EF4-FFF2-40B4-BE49-F238E27FC236}">
                <a16:creationId xmlns:a16="http://schemas.microsoft.com/office/drawing/2014/main" id="{C7CBDFE4-D623-4F2B-94D7-4B8B285DB2F3}"/>
              </a:ext>
            </a:extLst>
          </p:cNvPr>
          <p:cNvPicPr>
            <a:picLocks noChangeAspect="1"/>
          </p:cNvPicPr>
          <p:nvPr/>
        </p:nvPicPr>
        <p:blipFill>
          <a:blip r:embed="rId3"/>
          <a:stretch>
            <a:fillRect/>
          </a:stretch>
        </p:blipFill>
        <p:spPr>
          <a:xfrm>
            <a:off x="562907" y="341192"/>
            <a:ext cx="9897856" cy="5591955"/>
          </a:xfrm>
          <a:prstGeom prst="rect">
            <a:avLst/>
          </a:prstGeom>
        </p:spPr>
      </p:pic>
    </p:spTree>
    <p:extLst>
      <p:ext uri="{BB962C8B-B14F-4D97-AF65-F5344CB8AC3E}">
        <p14:creationId xmlns:p14="http://schemas.microsoft.com/office/powerpoint/2010/main" val="15122985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F76DE-2733-4596-B782-83701FFCF3EF}"/>
              </a:ext>
            </a:extLst>
          </p:cNvPr>
          <p:cNvSpPr>
            <a:spLocks noGrp="1"/>
          </p:cNvSpPr>
          <p:nvPr>
            <p:ph type="title"/>
          </p:nvPr>
        </p:nvSpPr>
        <p:spPr/>
        <p:txBody>
          <a:bodyPr>
            <a:normAutofit/>
          </a:bodyPr>
          <a:lstStyle/>
          <a:p>
            <a:pPr marL="0" marR="0" algn="r" rtl="1">
              <a:lnSpc>
                <a:spcPct val="107000"/>
              </a:lnSpc>
              <a:spcBef>
                <a:spcPts val="0"/>
              </a:spcBef>
              <a:spcAft>
                <a:spcPts val="800"/>
              </a:spcAft>
            </a:pPr>
            <a:r>
              <a:rPr lang="fa-IR" sz="3600" b="1" dirty="0">
                <a:effectLst/>
                <a:ea typeface="Times New Roman" panose="02020603050405020304" pitchFamily="18" charset="0"/>
                <a:cs typeface="B Nazanin" panose="00000400000000000000" pitchFamily="2" charset="-78"/>
              </a:rPr>
              <a:t>یادگیری عمیق</a:t>
            </a:r>
            <a:endParaRPr lang="en-US" sz="3200" dirty="0">
              <a:effectLst/>
              <a:latin typeface="Calibri" panose="020F0502020204030204" pitchFamily="34" charset="0"/>
              <a:ea typeface="Calibri" panose="020F0502020204030204" pitchFamily="34" charset="0"/>
              <a:cs typeface="B Nazanin" panose="00000400000000000000" pitchFamily="2" charset="-78"/>
            </a:endParaRPr>
          </a:p>
        </p:txBody>
      </p:sp>
      <p:pic>
        <p:nvPicPr>
          <p:cNvPr id="5" name="Content Placeholder 4">
            <a:extLst>
              <a:ext uri="{FF2B5EF4-FFF2-40B4-BE49-F238E27FC236}">
                <a16:creationId xmlns:a16="http://schemas.microsoft.com/office/drawing/2014/main" id="{67B0E2A7-3163-4925-B414-471EE9559AD5}"/>
              </a:ext>
            </a:extLst>
          </p:cNvPr>
          <p:cNvPicPr>
            <a:picLocks noGrp="1" noChangeAspect="1"/>
          </p:cNvPicPr>
          <p:nvPr>
            <p:ph idx="1"/>
          </p:nvPr>
        </p:nvPicPr>
        <p:blipFill>
          <a:blip r:embed="rId3"/>
          <a:stretch>
            <a:fillRect/>
          </a:stretch>
        </p:blipFill>
        <p:spPr>
          <a:xfrm>
            <a:off x="67652" y="0"/>
            <a:ext cx="8792031" cy="5133975"/>
          </a:xfrm>
        </p:spPr>
      </p:pic>
      <p:sp>
        <p:nvSpPr>
          <p:cNvPr id="3" name="Slide Number Placeholder 2">
            <a:extLst>
              <a:ext uri="{FF2B5EF4-FFF2-40B4-BE49-F238E27FC236}">
                <a16:creationId xmlns:a16="http://schemas.microsoft.com/office/drawing/2014/main" id="{80EADDAD-D4D3-40E1-A490-2C801A08765F}"/>
              </a:ext>
            </a:extLst>
          </p:cNvPr>
          <p:cNvSpPr>
            <a:spLocks noGrp="1"/>
          </p:cNvSpPr>
          <p:nvPr>
            <p:ph type="sldNum" sz="quarter" idx="12"/>
          </p:nvPr>
        </p:nvSpPr>
        <p:spPr/>
        <p:txBody>
          <a:bodyPr/>
          <a:lstStyle/>
          <a:p>
            <a:fld id="{350E12D3-67CE-4585-98F9-828CCA31A217}" type="slidenum">
              <a:rPr lang="en-US" smtClean="0"/>
              <a:t>24</a:t>
            </a:fld>
            <a:endParaRPr lang="en-US"/>
          </a:p>
        </p:txBody>
      </p:sp>
      <p:sp>
        <p:nvSpPr>
          <p:cNvPr id="6" name="TextBox 5">
            <a:extLst>
              <a:ext uri="{FF2B5EF4-FFF2-40B4-BE49-F238E27FC236}">
                <a16:creationId xmlns:a16="http://schemas.microsoft.com/office/drawing/2014/main" id="{F6E26930-919E-40C8-9587-5158D5E7E3BD}"/>
              </a:ext>
            </a:extLst>
          </p:cNvPr>
          <p:cNvSpPr txBox="1"/>
          <p:nvPr/>
        </p:nvSpPr>
        <p:spPr>
          <a:xfrm>
            <a:off x="896112" y="4949309"/>
            <a:ext cx="1002197" cy="369332"/>
          </a:xfrm>
          <a:prstGeom prst="rect">
            <a:avLst/>
          </a:prstGeom>
          <a:noFill/>
        </p:spPr>
        <p:txBody>
          <a:bodyPr wrap="none" rtlCol="0">
            <a:spAutoFit/>
          </a:bodyPr>
          <a:lstStyle/>
          <a:p>
            <a:r>
              <a:rPr lang="fa-IR" b="1" dirty="0"/>
              <a:t>پیکسل خام</a:t>
            </a:r>
            <a:endParaRPr lang="en-US" b="1" dirty="0"/>
          </a:p>
        </p:txBody>
      </p:sp>
      <p:sp>
        <p:nvSpPr>
          <p:cNvPr id="7" name="TextBox 6">
            <a:extLst>
              <a:ext uri="{FF2B5EF4-FFF2-40B4-BE49-F238E27FC236}">
                <a16:creationId xmlns:a16="http://schemas.microsoft.com/office/drawing/2014/main" id="{502594D3-2BF8-4FBF-B126-3D6BD21E65BD}"/>
              </a:ext>
            </a:extLst>
          </p:cNvPr>
          <p:cNvSpPr txBox="1"/>
          <p:nvPr/>
        </p:nvSpPr>
        <p:spPr>
          <a:xfrm>
            <a:off x="2454166" y="5224645"/>
            <a:ext cx="1870428" cy="923330"/>
          </a:xfrm>
          <a:prstGeom prst="rect">
            <a:avLst/>
          </a:prstGeom>
          <a:noFill/>
        </p:spPr>
        <p:txBody>
          <a:bodyPr wrap="square" rtlCol="0">
            <a:spAutoFit/>
          </a:bodyPr>
          <a:lstStyle/>
          <a:p>
            <a:pPr algn="r" rtl="1"/>
            <a:r>
              <a:rPr lang="fa-IR" b="1" dirty="0">
                <a:cs typeface="B Nazanin" panose="00000400000000000000" pitchFamily="2" charset="-78"/>
              </a:rPr>
              <a:t>لایه های اولیه لبه ها و زمینه</a:t>
            </a:r>
          </a:p>
          <a:p>
            <a:pPr algn="r" rtl="1"/>
            <a:r>
              <a:rPr lang="fa-IR" b="1" dirty="0">
                <a:cs typeface="B Nazanin" panose="00000400000000000000" pitchFamily="2" charset="-78"/>
              </a:rPr>
              <a:t> را تشخیص می دهد</a:t>
            </a:r>
            <a:endParaRPr lang="en-US" b="1" dirty="0">
              <a:cs typeface="B Nazanin" panose="00000400000000000000" pitchFamily="2" charset="-78"/>
            </a:endParaRPr>
          </a:p>
        </p:txBody>
      </p:sp>
      <p:sp>
        <p:nvSpPr>
          <p:cNvPr id="8" name="TextBox 7">
            <a:extLst>
              <a:ext uri="{FF2B5EF4-FFF2-40B4-BE49-F238E27FC236}">
                <a16:creationId xmlns:a16="http://schemas.microsoft.com/office/drawing/2014/main" id="{933E9F7F-6709-4241-9939-8C32EBEED46A}"/>
              </a:ext>
            </a:extLst>
          </p:cNvPr>
          <p:cNvSpPr txBox="1"/>
          <p:nvPr/>
        </p:nvSpPr>
        <p:spPr>
          <a:xfrm>
            <a:off x="4463667" y="5038316"/>
            <a:ext cx="1279908" cy="923330"/>
          </a:xfrm>
          <a:prstGeom prst="rect">
            <a:avLst/>
          </a:prstGeom>
          <a:noFill/>
        </p:spPr>
        <p:txBody>
          <a:bodyPr wrap="square" rtlCol="0">
            <a:spAutoFit/>
          </a:bodyPr>
          <a:lstStyle/>
          <a:p>
            <a:pPr algn="r" rtl="1"/>
            <a:r>
              <a:rPr lang="fa-IR" b="1" dirty="0">
                <a:cs typeface="B Nazanin" panose="00000400000000000000" pitchFamily="2" charset="-78"/>
              </a:rPr>
              <a:t>بخشی از اشیا را تشخیص میدهد</a:t>
            </a:r>
            <a:endParaRPr lang="en-US" b="1" dirty="0">
              <a:cs typeface="B Nazanin" panose="00000400000000000000" pitchFamily="2" charset="-78"/>
            </a:endParaRPr>
          </a:p>
        </p:txBody>
      </p:sp>
      <p:sp>
        <p:nvSpPr>
          <p:cNvPr id="9" name="TextBox 8">
            <a:extLst>
              <a:ext uri="{FF2B5EF4-FFF2-40B4-BE49-F238E27FC236}">
                <a16:creationId xmlns:a16="http://schemas.microsoft.com/office/drawing/2014/main" id="{6DB1ED1E-4702-4150-ACD9-FE6CD1808BF3}"/>
              </a:ext>
            </a:extLst>
          </p:cNvPr>
          <p:cNvSpPr txBox="1"/>
          <p:nvPr/>
        </p:nvSpPr>
        <p:spPr>
          <a:xfrm>
            <a:off x="6021721" y="4942657"/>
            <a:ext cx="1279908" cy="1200329"/>
          </a:xfrm>
          <a:prstGeom prst="rect">
            <a:avLst/>
          </a:prstGeom>
          <a:noFill/>
        </p:spPr>
        <p:txBody>
          <a:bodyPr wrap="square" rtlCol="0">
            <a:spAutoFit/>
          </a:bodyPr>
          <a:lstStyle/>
          <a:p>
            <a:pPr algn="r" rtl="1"/>
            <a:r>
              <a:rPr lang="fa-IR" dirty="0">
                <a:cs typeface="B Nazanin" panose="00000400000000000000" pitchFamily="2" charset="-78"/>
              </a:rPr>
              <a:t>مفهوم سطح بالاتری تشخیص میدهد</a:t>
            </a:r>
            <a:endParaRPr lang="en-US" dirty="0">
              <a:cs typeface="B Nazanin" panose="00000400000000000000" pitchFamily="2" charset="-78"/>
            </a:endParaRPr>
          </a:p>
        </p:txBody>
      </p:sp>
      <p:sp>
        <p:nvSpPr>
          <p:cNvPr id="10" name="TextBox 9">
            <a:extLst>
              <a:ext uri="{FF2B5EF4-FFF2-40B4-BE49-F238E27FC236}">
                <a16:creationId xmlns:a16="http://schemas.microsoft.com/office/drawing/2014/main" id="{A4BFAC18-F4C5-4DBE-866C-D60765D57B3F}"/>
              </a:ext>
            </a:extLst>
          </p:cNvPr>
          <p:cNvSpPr txBox="1"/>
          <p:nvPr/>
        </p:nvSpPr>
        <p:spPr>
          <a:xfrm>
            <a:off x="8087819" y="4521747"/>
            <a:ext cx="1279908" cy="646331"/>
          </a:xfrm>
          <a:prstGeom prst="rect">
            <a:avLst/>
          </a:prstGeom>
          <a:noFill/>
        </p:spPr>
        <p:txBody>
          <a:bodyPr wrap="square" rtlCol="0">
            <a:spAutoFit/>
          </a:bodyPr>
          <a:lstStyle/>
          <a:p>
            <a:r>
              <a:rPr lang="fa-IR" b="1" dirty="0">
                <a:cs typeface="B Nazanin" panose="00000400000000000000" pitchFamily="2" charset="-78"/>
              </a:rPr>
              <a:t>تشخیص نهایی</a:t>
            </a:r>
            <a:endParaRPr lang="en-US" b="1" dirty="0">
              <a:cs typeface="B Nazanin" panose="00000400000000000000" pitchFamily="2" charset="-78"/>
            </a:endParaRPr>
          </a:p>
        </p:txBody>
      </p:sp>
    </p:spTree>
    <p:extLst>
      <p:ext uri="{BB962C8B-B14F-4D97-AF65-F5344CB8AC3E}">
        <p14:creationId xmlns:p14="http://schemas.microsoft.com/office/powerpoint/2010/main" val="7586148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F76DE-2733-4596-B782-83701FFCF3EF}"/>
              </a:ext>
            </a:extLst>
          </p:cNvPr>
          <p:cNvSpPr>
            <a:spLocks noGrp="1"/>
          </p:cNvSpPr>
          <p:nvPr>
            <p:ph type="title"/>
          </p:nvPr>
        </p:nvSpPr>
        <p:spPr/>
        <p:txBody>
          <a:bodyPr>
            <a:normAutofit/>
          </a:bodyPr>
          <a:lstStyle/>
          <a:p>
            <a:pPr marL="0" marR="0" algn="r" rtl="1">
              <a:lnSpc>
                <a:spcPct val="107000"/>
              </a:lnSpc>
              <a:spcBef>
                <a:spcPts val="0"/>
              </a:spcBef>
              <a:spcAft>
                <a:spcPts val="800"/>
              </a:spcAft>
            </a:pPr>
            <a:r>
              <a:rPr lang="fa-IR" sz="3200" b="1" dirty="0">
                <a:latin typeface="Calibri" panose="020F0502020204030204" pitchFamily="34" charset="0"/>
                <a:ea typeface="Calibri" panose="020F0502020204030204" pitchFamily="34" charset="0"/>
                <a:cs typeface="B Nazanin" panose="00000400000000000000" pitchFamily="2" charset="-78"/>
              </a:rPr>
              <a:t>یادگیری تقویتی</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p:txBody>
      </p:sp>
      <p:sp>
        <p:nvSpPr>
          <p:cNvPr id="4" name="Content Placeholder 3">
            <a:extLst>
              <a:ext uri="{FF2B5EF4-FFF2-40B4-BE49-F238E27FC236}">
                <a16:creationId xmlns:a16="http://schemas.microsoft.com/office/drawing/2014/main" id="{DDDF8C06-DFF7-4A17-816F-88E15839E7B0}"/>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BD3A964A-7C0E-418F-8643-62F87D60A07F}"/>
              </a:ext>
            </a:extLst>
          </p:cNvPr>
          <p:cNvSpPr>
            <a:spLocks noGrp="1"/>
          </p:cNvSpPr>
          <p:nvPr>
            <p:ph type="sldNum" sz="quarter" idx="12"/>
          </p:nvPr>
        </p:nvSpPr>
        <p:spPr/>
        <p:txBody>
          <a:bodyPr/>
          <a:lstStyle/>
          <a:p>
            <a:fld id="{350E12D3-67CE-4585-98F9-828CCA31A217}" type="slidenum">
              <a:rPr lang="en-US" smtClean="0"/>
              <a:t>25</a:t>
            </a:fld>
            <a:endParaRPr lang="en-US"/>
          </a:p>
        </p:txBody>
      </p:sp>
      <p:pic>
        <p:nvPicPr>
          <p:cNvPr id="7" name="Picture 6">
            <a:extLst>
              <a:ext uri="{FF2B5EF4-FFF2-40B4-BE49-F238E27FC236}">
                <a16:creationId xmlns:a16="http://schemas.microsoft.com/office/drawing/2014/main" id="{327654A4-26A6-4EB2-92B6-8A5DE5252F05}"/>
              </a:ext>
            </a:extLst>
          </p:cNvPr>
          <p:cNvPicPr>
            <a:picLocks noChangeAspect="1"/>
          </p:cNvPicPr>
          <p:nvPr/>
        </p:nvPicPr>
        <p:blipFill>
          <a:blip r:embed="rId3"/>
          <a:stretch>
            <a:fillRect/>
          </a:stretch>
        </p:blipFill>
        <p:spPr>
          <a:xfrm>
            <a:off x="429314" y="1257771"/>
            <a:ext cx="9922045" cy="5313623"/>
          </a:xfrm>
          <a:prstGeom prst="rect">
            <a:avLst/>
          </a:prstGeom>
        </p:spPr>
      </p:pic>
    </p:spTree>
    <p:extLst>
      <p:ext uri="{BB962C8B-B14F-4D97-AF65-F5344CB8AC3E}">
        <p14:creationId xmlns:p14="http://schemas.microsoft.com/office/powerpoint/2010/main" val="33611561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AE2C84-30A5-4ED9-AB1E-DEB90A7C2F32}"/>
              </a:ext>
            </a:extLst>
          </p:cNvPr>
          <p:cNvPicPr>
            <a:picLocks noChangeAspect="1"/>
          </p:cNvPicPr>
          <p:nvPr/>
        </p:nvPicPr>
        <p:blipFill>
          <a:blip r:embed="rId3"/>
          <a:stretch>
            <a:fillRect/>
          </a:stretch>
        </p:blipFill>
        <p:spPr>
          <a:xfrm>
            <a:off x="127470" y="436894"/>
            <a:ext cx="11028210" cy="5793414"/>
          </a:xfrm>
          <a:prstGeom prst="rect">
            <a:avLst/>
          </a:prstGeom>
        </p:spPr>
      </p:pic>
      <p:sp>
        <p:nvSpPr>
          <p:cNvPr id="2" name="Title 1">
            <a:extLst>
              <a:ext uri="{FF2B5EF4-FFF2-40B4-BE49-F238E27FC236}">
                <a16:creationId xmlns:a16="http://schemas.microsoft.com/office/drawing/2014/main" id="{509F76DE-2733-4596-B782-83701FFCF3EF}"/>
              </a:ext>
            </a:extLst>
          </p:cNvPr>
          <p:cNvSpPr>
            <a:spLocks noGrp="1"/>
          </p:cNvSpPr>
          <p:nvPr>
            <p:ph type="title"/>
          </p:nvPr>
        </p:nvSpPr>
        <p:spPr/>
        <p:txBody>
          <a:bodyPr>
            <a:normAutofit/>
          </a:bodyPr>
          <a:lstStyle/>
          <a:p>
            <a:pPr marL="0" marR="0" algn="r" rtl="1">
              <a:lnSpc>
                <a:spcPct val="107000"/>
              </a:lnSpc>
              <a:spcBef>
                <a:spcPts val="0"/>
              </a:spcBef>
              <a:spcAft>
                <a:spcPts val="800"/>
              </a:spcAft>
            </a:pPr>
            <a:r>
              <a:rPr lang="fa-IR" sz="3200" b="1" dirty="0">
                <a:latin typeface="Calibri" panose="020F0502020204030204" pitchFamily="34" charset="0"/>
                <a:ea typeface="Calibri" panose="020F0502020204030204" pitchFamily="34" charset="0"/>
                <a:cs typeface="B Nazanin" panose="00000400000000000000" pitchFamily="2" charset="-78"/>
              </a:rPr>
              <a:t>یادگیری تقویتی</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p:txBody>
      </p:sp>
      <p:sp>
        <p:nvSpPr>
          <p:cNvPr id="3" name="Slide Number Placeholder 2">
            <a:extLst>
              <a:ext uri="{FF2B5EF4-FFF2-40B4-BE49-F238E27FC236}">
                <a16:creationId xmlns:a16="http://schemas.microsoft.com/office/drawing/2014/main" id="{28B1E8BC-1B10-4C7D-A006-70AB88A2E5F7}"/>
              </a:ext>
            </a:extLst>
          </p:cNvPr>
          <p:cNvSpPr>
            <a:spLocks noGrp="1"/>
          </p:cNvSpPr>
          <p:nvPr>
            <p:ph type="sldNum" sz="quarter" idx="12"/>
          </p:nvPr>
        </p:nvSpPr>
        <p:spPr/>
        <p:txBody>
          <a:bodyPr/>
          <a:lstStyle/>
          <a:p>
            <a:fld id="{350E12D3-67CE-4585-98F9-828CCA31A217}" type="slidenum">
              <a:rPr lang="en-US" smtClean="0"/>
              <a:t>26</a:t>
            </a:fld>
            <a:endParaRPr lang="en-US"/>
          </a:p>
        </p:txBody>
      </p:sp>
    </p:spTree>
    <p:extLst>
      <p:ext uri="{BB962C8B-B14F-4D97-AF65-F5344CB8AC3E}">
        <p14:creationId xmlns:p14="http://schemas.microsoft.com/office/powerpoint/2010/main" val="36632207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D0BE9-506E-4569-8249-594615092F40}"/>
              </a:ext>
            </a:extLst>
          </p:cNvPr>
          <p:cNvSpPr>
            <a:spLocks noGrp="1"/>
          </p:cNvSpPr>
          <p:nvPr>
            <p:ph type="title"/>
          </p:nvPr>
        </p:nvSpPr>
        <p:spPr/>
        <p:txBody>
          <a:bodyPr>
            <a:normAutofit/>
          </a:bodyPr>
          <a:lstStyle/>
          <a:p>
            <a:pPr algn="r" rtl="1"/>
            <a:r>
              <a:rPr lang="fa-IR" sz="4800" b="1" dirty="0">
                <a:effectLst/>
                <a:latin typeface="Times New Roman" panose="02020603050405020304" pitchFamily="18" charset="0"/>
                <a:ea typeface="Times New Roman" panose="02020603050405020304" pitchFamily="18" charset="0"/>
                <a:cs typeface="B Nazanin" panose="00000400000000000000" pitchFamily="2" charset="-78"/>
              </a:rPr>
              <a:t>شبکه‌های عصبی کانولوشنی (</a:t>
            </a:r>
            <a:r>
              <a:rPr lang="en-US" sz="4800" b="1" dirty="0">
                <a:effectLst/>
                <a:latin typeface="Times New Roman" panose="02020603050405020304" pitchFamily="18" charset="0"/>
                <a:ea typeface="Times New Roman" panose="02020603050405020304" pitchFamily="18" charset="0"/>
                <a:cs typeface="B Nazanin" panose="00000400000000000000" pitchFamily="2" charset="-78"/>
              </a:rPr>
              <a:t>CNNs</a:t>
            </a:r>
            <a:r>
              <a:rPr lang="fa-IR" sz="48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dirty="0"/>
          </a:p>
        </p:txBody>
      </p:sp>
      <p:sp>
        <p:nvSpPr>
          <p:cNvPr id="3" name="Content Placeholder 2">
            <a:extLst>
              <a:ext uri="{FF2B5EF4-FFF2-40B4-BE49-F238E27FC236}">
                <a16:creationId xmlns:a16="http://schemas.microsoft.com/office/drawing/2014/main" id="{8F102BE1-11F7-4EEF-980A-5FA94071F542}"/>
              </a:ext>
            </a:extLst>
          </p:cNvPr>
          <p:cNvSpPr>
            <a:spLocks noGrp="1"/>
          </p:cNvSpPr>
          <p:nvPr>
            <p:ph idx="1"/>
          </p:nvPr>
        </p:nvSpPr>
        <p:spPr>
          <a:xfrm>
            <a:off x="753035" y="1318104"/>
            <a:ext cx="10402645" cy="4550990"/>
          </a:xfrm>
        </p:spPr>
        <p:txBody>
          <a:bodyPr>
            <a:normAutofit/>
          </a:bodyPr>
          <a:lstStyle/>
          <a:p>
            <a:pPr algn="r" rtl="1">
              <a:lnSpc>
                <a:spcPct val="107000"/>
              </a:lnSpc>
              <a:spcBef>
                <a:spcPts val="0"/>
              </a:spcBef>
              <a:spcAft>
                <a:spcPts val="800"/>
              </a:spcAft>
              <a:buFont typeface="Wingdings" panose="05000000000000000000" pitchFamily="2" charset="2"/>
              <a:buChar char="§"/>
            </a:pPr>
            <a:r>
              <a:rPr lang="fa-IR" sz="2400" dirty="0">
                <a:effectLst/>
                <a:latin typeface="Times New Roman" panose="02020603050405020304" pitchFamily="18" charset="0"/>
                <a:ea typeface="Times New Roman" panose="02020603050405020304" pitchFamily="18" charset="0"/>
                <a:cs typeface="B Nazanin" panose="00000400000000000000" pitchFamily="2" charset="-78"/>
              </a:rPr>
              <a:t>شبکه‌های عصبی کانولوشنی (</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CNNs</a:t>
            </a:r>
            <a:r>
              <a:rPr lang="fa-IR" sz="2400" dirty="0">
                <a:effectLst/>
                <a:latin typeface="Times New Roman" panose="02020603050405020304" pitchFamily="18" charset="0"/>
                <a:ea typeface="Times New Roman" panose="02020603050405020304" pitchFamily="18" charset="0"/>
                <a:cs typeface="B Nazanin" panose="00000400000000000000" pitchFamily="2" charset="-78"/>
              </a:rPr>
              <a:t>) لایه‌های کانولوشنی به شبکه‌های عصبی اضافه می‌کنند. </a:t>
            </a:r>
            <a:endParaRPr lang="en-US" sz="2400" dirty="0">
              <a:effectLst/>
              <a:latin typeface="Times New Roman" panose="02020603050405020304" pitchFamily="18" charset="0"/>
              <a:ea typeface="Times New Roman" panose="02020603050405020304" pitchFamily="18" charset="0"/>
              <a:cs typeface="B Nazanin" panose="00000400000000000000" pitchFamily="2" charset="-78"/>
            </a:endParaRPr>
          </a:p>
          <a:p>
            <a:pPr algn="r" rtl="1">
              <a:lnSpc>
                <a:spcPct val="107000"/>
              </a:lnSpc>
              <a:spcBef>
                <a:spcPts val="0"/>
              </a:spcBef>
              <a:spcAft>
                <a:spcPts val="800"/>
              </a:spcAft>
              <a:buFont typeface="Wingdings" panose="05000000000000000000" pitchFamily="2" charset="2"/>
              <a:buChar char="§"/>
            </a:pPr>
            <a:r>
              <a:rPr lang="fa-IR" sz="2400" dirty="0">
                <a:effectLst/>
                <a:latin typeface="Times New Roman" panose="02020603050405020304" pitchFamily="18" charset="0"/>
                <a:ea typeface="Times New Roman" panose="02020603050405020304" pitchFamily="18" charset="0"/>
                <a:cs typeface="B Nazanin" panose="00000400000000000000" pitchFamily="2" charset="-78"/>
              </a:rPr>
              <a:t>در ریاضیات، کانولوشن عملیاتی است که یک تابع شکل دیگری را تغییر می‌دهد (یا کانولوش می‌کند)</a:t>
            </a:r>
            <a:endParaRPr lang="en-US" sz="2400" dirty="0">
              <a:effectLst/>
              <a:latin typeface="Times New Roman" panose="02020603050405020304" pitchFamily="18" charset="0"/>
              <a:ea typeface="Times New Roman" panose="02020603050405020304" pitchFamily="18" charset="0"/>
              <a:cs typeface="B Nazanin" panose="00000400000000000000" pitchFamily="2" charset="-78"/>
            </a:endParaRPr>
          </a:p>
          <a:p>
            <a:pPr algn="r" rtl="1">
              <a:lnSpc>
                <a:spcPct val="107000"/>
              </a:lnSpc>
              <a:spcBef>
                <a:spcPts val="0"/>
              </a:spcBef>
              <a:spcAft>
                <a:spcPts val="800"/>
              </a:spcAft>
              <a:buFont typeface="Wingdings" panose="05000000000000000000" pitchFamily="2" charset="2"/>
              <a:buChar char="§"/>
            </a:pPr>
            <a:r>
              <a:rPr lang="fa-IR" sz="2400" dirty="0">
                <a:effectLst/>
                <a:latin typeface="Times New Roman" panose="02020603050405020304" pitchFamily="18" charset="0"/>
                <a:ea typeface="Times New Roman" panose="02020603050405020304" pitchFamily="18" charset="0"/>
                <a:cs typeface="B Nazanin" panose="00000400000000000000" pitchFamily="2" charset="-78"/>
              </a:rPr>
              <a:t>. در </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CNN</a:t>
            </a:r>
            <a:r>
              <a:rPr lang="fa-IR" sz="2400" dirty="0">
                <a:effectLst/>
                <a:latin typeface="Times New Roman" panose="02020603050405020304" pitchFamily="18" charset="0"/>
                <a:ea typeface="Times New Roman" panose="02020603050405020304" pitchFamily="18" charset="0"/>
                <a:cs typeface="B Nazanin" panose="00000400000000000000" pitchFamily="2" charset="-78"/>
              </a:rPr>
              <a:t>ها، لایه‌های کانولوشنی برای استخراج ویژگی‌های مهم از داده‌ها با اعمال “فیلترهای” وزنی استفاده می‌شوند. </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CNN</a:t>
            </a:r>
            <a:r>
              <a:rPr lang="fa-IR" sz="2400" dirty="0">
                <a:effectLst/>
                <a:latin typeface="Times New Roman" panose="02020603050405020304" pitchFamily="18" charset="0"/>
                <a:ea typeface="Times New Roman" panose="02020603050405020304" pitchFamily="18" charset="0"/>
                <a:cs typeface="B Nazanin" panose="00000400000000000000" pitchFamily="2" charset="-78"/>
              </a:rPr>
              <a:t>ها عمدتاً با مدل‌های بینایی کامپیوتری و داده‌های تصویری مرتبط هستند، اما موارد استفاده مهم دیگری نیز دارند.</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a:buFont typeface="Wingdings" panose="05000000000000000000" pitchFamily="2" charset="2"/>
              <a:buChar char="§"/>
            </a:pPr>
            <a:endParaRPr lang="en-US" sz="2800" dirty="0"/>
          </a:p>
        </p:txBody>
      </p:sp>
      <p:sp>
        <p:nvSpPr>
          <p:cNvPr id="4" name="Slide Number Placeholder 3">
            <a:extLst>
              <a:ext uri="{FF2B5EF4-FFF2-40B4-BE49-F238E27FC236}">
                <a16:creationId xmlns:a16="http://schemas.microsoft.com/office/drawing/2014/main" id="{1E99C0A6-CBA8-41FD-A0DC-BCEB510A4F3E}"/>
              </a:ext>
            </a:extLst>
          </p:cNvPr>
          <p:cNvSpPr>
            <a:spLocks noGrp="1"/>
          </p:cNvSpPr>
          <p:nvPr>
            <p:ph type="sldNum" sz="quarter" idx="12"/>
          </p:nvPr>
        </p:nvSpPr>
        <p:spPr/>
        <p:txBody>
          <a:bodyPr/>
          <a:lstStyle/>
          <a:p>
            <a:fld id="{350E12D3-67CE-4585-98F9-828CCA31A217}" type="slidenum">
              <a:rPr lang="en-US" smtClean="0"/>
              <a:t>27</a:t>
            </a:fld>
            <a:endParaRPr lang="en-US"/>
          </a:p>
        </p:txBody>
      </p:sp>
      <p:pic>
        <p:nvPicPr>
          <p:cNvPr id="8" name="Picture 7" descr="Deep Neural Network DIagram for What is artificial intelligence (AI) Think content hub learning page">
            <a:extLst>
              <a:ext uri="{FF2B5EF4-FFF2-40B4-BE49-F238E27FC236}">
                <a16:creationId xmlns:a16="http://schemas.microsoft.com/office/drawing/2014/main" id="{903A99E1-D430-4441-A17E-5B0C847807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778" y="3535792"/>
            <a:ext cx="6433072" cy="3216536"/>
          </a:xfrm>
          <a:prstGeom prst="rect">
            <a:avLst/>
          </a:prstGeom>
          <a:noFill/>
          <a:ln>
            <a:noFill/>
          </a:ln>
        </p:spPr>
      </p:pic>
    </p:spTree>
    <p:extLst>
      <p:ext uri="{BB962C8B-B14F-4D97-AF65-F5344CB8AC3E}">
        <p14:creationId xmlns:p14="http://schemas.microsoft.com/office/powerpoint/2010/main" val="312288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llustration of Convolutional Neural Networks">
            <a:extLst>
              <a:ext uri="{FF2B5EF4-FFF2-40B4-BE49-F238E27FC236}">
                <a16:creationId xmlns:a16="http://schemas.microsoft.com/office/drawing/2014/main" id="{C7F3E056-DACB-4243-8D0F-AB026DA13D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3119"/>
            <a:ext cx="5663254" cy="3185580"/>
          </a:xfrm>
          <a:prstGeom prst="rect">
            <a:avLst/>
          </a:prstGeom>
          <a:noFill/>
          <a:ln>
            <a:noFill/>
          </a:ln>
        </p:spPr>
      </p:pic>
      <p:sp>
        <p:nvSpPr>
          <p:cNvPr id="2" name="Title 1">
            <a:extLst>
              <a:ext uri="{FF2B5EF4-FFF2-40B4-BE49-F238E27FC236}">
                <a16:creationId xmlns:a16="http://schemas.microsoft.com/office/drawing/2014/main" id="{0B7D0BE9-506E-4569-8249-594615092F40}"/>
              </a:ext>
            </a:extLst>
          </p:cNvPr>
          <p:cNvSpPr>
            <a:spLocks noGrp="1"/>
          </p:cNvSpPr>
          <p:nvPr>
            <p:ph type="title"/>
          </p:nvPr>
        </p:nvSpPr>
        <p:spPr/>
        <p:txBody>
          <a:bodyPr>
            <a:normAutofit/>
          </a:bodyPr>
          <a:lstStyle/>
          <a:p>
            <a:pPr algn="r" rtl="1"/>
            <a:r>
              <a:rPr lang="fa-IR" sz="4800" b="1" dirty="0">
                <a:effectLst/>
                <a:latin typeface="Times New Roman" panose="02020603050405020304" pitchFamily="18" charset="0"/>
                <a:ea typeface="Times New Roman" panose="02020603050405020304" pitchFamily="18" charset="0"/>
                <a:cs typeface="B Nazanin" panose="00000400000000000000" pitchFamily="2" charset="-78"/>
              </a:rPr>
              <a:t>شبکه‌های عصبی کانولوشنی (</a:t>
            </a:r>
            <a:r>
              <a:rPr lang="en-US" sz="4800" b="1" dirty="0">
                <a:effectLst/>
                <a:latin typeface="Times New Roman" panose="02020603050405020304" pitchFamily="18" charset="0"/>
                <a:ea typeface="Times New Roman" panose="02020603050405020304" pitchFamily="18" charset="0"/>
                <a:cs typeface="B Nazanin" panose="00000400000000000000" pitchFamily="2" charset="-78"/>
              </a:rPr>
              <a:t>CNNs</a:t>
            </a:r>
            <a:r>
              <a:rPr lang="fa-IR" sz="48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dirty="0"/>
          </a:p>
        </p:txBody>
      </p:sp>
      <p:sp>
        <p:nvSpPr>
          <p:cNvPr id="3" name="Content Placeholder 2">
            <a:extLst>
              <a:ext uri="{FF2B5EF4-FFF2-40B4-BE49-F238E27FC236}">
                <a16:creationId xmlns:a16="http://schemas.microsoft.com/office/drawing/2014/main" id="{8F102BE1-11F7-4EEF-980A-5FA94071F542}"/>
              </a:ext>
            </a:extLst>
          </p:cNvPr>
          <p:cNvSpPr>
            <a:spLocks noGrp="1"/>
          </p:cNvSpPr>
          <p:nvPr>
            <p:ph idx="1"/>
          </p:nvPr>
        </p:nvSpPr>
        <p:spPr>
          <a:xfrm>
            <a:off x="1097280" y="1080567"/>
            <a:ext cx="10972800" cy="5247839"/>
          </a:xfrm>
        </p:spPr>
        <p:txBody>
          <a:bodyPr>
            <a:noAutofit/>
          </a:bodyPr>
          <a:lstStyle/>
          <a:p>
            <a:pPr marL="0" marR="0" algn="r" rtl="1">
              <a:lnSpc>
                <a:spcPct val="75000"/>
              </a:lnSpc>
              <a:spcBef>
                <a:spcPts val="0"/>
              </a:spcBef>
              <a:spcAft>
                <a:spcPts val="800"/>
              </a:spcAft>
            </a:pPr>
            <a:r>
              <a:rPr lang="fa-IR" b="1" dirty="0">
                <a:effectLst/>
                <a:latin typeface="Times New Roman" panose="02020603050405020304" pitchFamily="18" charset="0"/>
                <a:ea typeface="Times New Roman" panose="02020603050405020304" pitchFamily="18" charset="0"/>
                <a:cs typeface="B Nazanin" panose="00000400000000000000" pitchFamily="2" charset="-78"/>
              </a:rPr>
              <a:t>۱. تصویر ورودی (</a:t>
            </a:r>
            <a:r>
              <a:rPr lang="en-US" b="1" dirty="0">
                <a:effectLst/>
                <a:latin typeface="Times New Roman" panose="02020603050405020304" pitchFamily="18" charset="0"/>
                <a:ea typeface="Times New Roman" panose="02020603050405020304" pitchFamily="18" charset="0"/>
                <a:cs typeface="B Nazanin" panose="00000400000000000000" pitchFamily="2" charset="-78"/>
              </a:rPr>
              <a:t>Input Image</a:t>
            </a:r>
            <a:r>
              <a:rPr lang="fa-IR"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75000"/>
              </a:lnSpc>
              <a:spcBef>
                <a:spcPts val="0"/>
              </a:spcBef>
              <a:spcAft>
                <a:spcPts val="800"/>
              </a:spcAft>
            </a:pPr>
            <a:r>
              <a:rPr lang="fa-IR" b="1" dirty="0">
                <a:effectLst/>
                <a:latin typeface="Times New Roman" panose="02020603050405020304" pitchFamily="18" charset="0"/>
                <a:ea typeface="Times New Roman" panose="02020603050405020304" pitchFamily="18" charset="0"/>
                <a:cs typeface="B Nazanin" panose="00000400000000000000" pitchFamily="2" charset="-78"/>
              </a:rPr>
              <a:t>تصویری که می‌خواهیم پردازش کنیم، اینجا به شکل یک جدول اعداد نمایش داده شده</a:t>
            </a:r>
            <a:endParaRPr lang="en-US" b="1" dirty="0">
              <a:effectLst/>
              <a:latin typeface="Times New Roman" panose="02020603050405020304" pitchFamily="18" charset="0"/>
              <a:ea typeface="Times New Roman" panose="02020603050405020304" pitchFamily="18" charset="0"/>
              <a:cs typeface="B Nazanin" panose="00000400000000000000" pitchFamily="2" charset="-78"/>
            </a:endParaRPr>
          </a:p>
          <a:p>
            <a:pPr marL="0" marR="0" algn="r" rtl="1">
              <a:lnSpc>
                <a:spcPct val="75000"/>
              </a:lnSpc>
              <a:spcBef>
                <a:spcPts val="0"/>
              </a:spcBef>
              <a:spcAft>
                <a:spcPts val="800"/>
              </a:spcAft>
            </a:pPr>
            <a:r>
              <a:rPr lang="fa-IR" b="1" dirty="0">
                <a:effectLst/>
                <a:latin typeface="Times New Roman" panose="02020603050405020304" pitchFamily="18" charset="0"/>
                <a:ea typeface="Times New Roman" panose="02020603050405020304" pitchFamily="18" charset="0"/>
                <a:cs typeface="B Nazanin" panose="00000400000000000000" pitchFamily="2" charset="-78"/>
              </a:rPr>
              <a:t> (این اعداد در واقع روشنایی یا شدت پیکسل‌ها هستند).</a:t>
            </a:r>
            <a:endParaRPr lang="en-US" b="1"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75000"/>
              </a:lnSpc>
              <a:spcBef>
                <a:spcPts val="0"/>
              </a:spcBef>
              <a:spcAft>
                <a:spcPts val="0"/>
              </a:spcAft>
            </a:pPr>
            <a:r>
              <a:rPr lang="ar-SA" b="1" dirty="0">
                <a:effectLst/>
                <a:latin typeface="Times New Roman" panose="02020603050405020304" pitchFamily="18" charset="0"/>
                <a:ea typeface="Times New Roman" panose="02020603050405020304" pitchFamily="18" charset="0"/>
                <a:cs typeface="B Nazanin" panose="00000400000000000000" pitchFamily="2" charset="-78"/>
              </a:rPr>
              <a:t> </a:t>
            </a:r>
            <a:endParaRPr lang="en-US"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75000"/>
              </a:lnSpc>
              <a:spcBef>
                <a:spcPts val="0"/>
              </a:spcBef>
              <a:spcAft>
                <a:spcPts val="800"/>
              </a:spcAft>
            </a:pPr>
            <a:r>
              <a:rPr lang="fa-IR" b="1" dirty="0">
                <a:effectLst/>
                <a:latin typeface="Times New Roman" panose="02020603050405020304" pitchFamily="18" charset="0"/>
                <a:ea typeface="Times New Roman" panose="02020603050405020304" pitchFamily="18" charset="0"/>
                <a:cs typeface="B Nazanin" panose="00000400000000000000" pitchFamily="2" charset="-78"/>
              </a:rPr>
              <a:t>۲. فیلتر یا کرنل (</a:t>
            </a:r>
            <a:r>
              <a:rPr lang="en-US" b="1" dirty="0">
                <a:effectLst/>
                <a:latin typeface="Times New Roman" panose="02020603050405020304" pitchFamily="18" charset="0"/>
                <a:ea typeface="Times New Roman" panose="02020603050405020304" pitchFamily="18" charset="0"/>
                <a:cs typeface="B Nazanin" panose="00000400000000000000" pitchFamily="2" charset="-78"/>
              </a:rPr>
              <a:t>Filter / Kernel</a:t>
            </a:r>
            <a:r>
              <a:rPr lang="fa-IR"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75000"/>
              </a:lnSpc>
              <a:spcBef>
                <a:spcPts val="0"/>
              </a:spcBef>
              <a:spcAft>
                <a:spcPts val="800"/>
              </a:spcAft>
            </a:pPr>
            <a:r>
              <a:rPr lang="fa-IR" b="1" dirty="0">
                <a:effectLst/>
                <a:latin typeface="Times New Roman" panose="02020603050405020304" pitchFamily="18" charset="0"/>
                <a:ea typeface="Times New Roman" panose="02020603050405020304" pitchFamily="18" charset="0"/>
                <a:cs typeface="B Nazanin" panose="00000400000000000000" pitchFamily="2" charset="-78"/>
              </a:rPr>
              <a:t>یک جدول کوچک‌تر (اینجا ۳×۳) که مثل یک ذره‌بین مخصوص روی تصویر حرکت می‌کند.</a:t>
            </a:r>
            <a:endParaRPr lang="en-US"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75000"/>
              </a:lnSpc>
              <a:spcBef>
                <a:spcPts val="0"/>
              </a:spcBef>
              <a:spcAft>
                <a:spcPts val="800"/>
              </a:spcAft>
            </a:pPr>
            <a:r>
              <a:rPr lang="fa-IR" b="1" dirty="0">
                <a:effectLst/>
                <a:latin typeface="Times New Roman" panose="02020603050405020304" pitchFamily="18" charset="0"/>
                <a:ea typeface="Times New Roman" panose="02020603050405020304" pitchFamily="18" charset="0"/>
                <a:cs typeface="B Nazanin" panose="00000400000000000000" pitchFamily="2" charset="-78"/>
              </a:rPr>
              <a:t>این فیلتر به دنبال الگوهای خاصی در تصویر می‌گردد؛ مثلا خط‌ها، لبه‌ها یا شکل‌ها.</a:t>
            </a:r>
            <a:endParaRPr lang="en-US"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75000"/>
              </a:lnSpc>
              <a:spcBef>
                <a:spcPts val="0"/>
              </a:spcBef>
              <a:spcAft>
                <a:spcPts val="800"/>
              </a:spcAft>
            </a:pPr>
            <a:r>
              <a:rPr lang="fa-IR" b="1" dirty="0">
                <a:effectLst/>
                <a:latin typeface="Times New Roman" panose="02020603050405020304" pitchFamily="18" charset="0"/>
                <a:ea typeface="Times New Roman" panose="02020603050405020304" pitchFamily="18" charset="0"/>
                <a:cs typeface="B Nazanin" panose="00000400000000000000" pitchFamily="2" charset="-78"/>
              </a:rPr>
              <a:t>۳. نحوه‌ی محاسبه</a:t>
            </a:r>
            <a:endParaRPr lang="en-US"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75000"/>
              </a:lnSpc>
              <a:spcBef>
                <a:spcPts val="0"/>
              </a:spcBef>
              <a:spcAft>
                <a:spcPts val="800"/>
              </a:spcAft>
            </a:pPr>
            <a:r>
              <a:rPr lang="fa-IR" b="1" dirty="0">
                <a:effectLst/>
                <a:latin typeface="Times New Roman" panose="02020603050405020304" pitchFamily="18" charset="0"/>
                <a:ea typeface="Times New Roman" panose="02020603050405020304" pitchFamily="18" charset="0"/>
                <a:cs typeface="B Nazanin" panose="00000400000000000000" pitchFamily="2" charset="-78"/>
              </a:rPr>
              <a:t>فیلتر را روی یک بخش کوچک از تصویر ورودی می‌گذاریم.</a:t>
            </a:r>
            <a:endParaRPr lang="en-US"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75000"/>
              </a:lnSpc>
              <a:spcBef>
                <a:spcPts val="0"/>
              </a:spcBef>
              <a:spcAft>
                <a:spcPts val="800"/>
              </a:spcAft>
            </a:pPr>
            <a:r>
              <a:rPr lang="fa-IR" b="1" dirty="0">
                <a:effectLst/>
                <a:latin typeface="Times New Roman" panose="02020603050405020304" pitchFamily="18" charset="0"/>
                <a:ea typeface="Times New Roman" panose="02020603050405020304" pitchFamily="18" charset="0"/>
                <a:cs typeface="B Nazanin" panose="00000400000000000000" pitchFamily="2" charset="-78"/>
              </a:rPr>
              <a:t>سپس:</a:t>
            </a:r>
            <a:endParaRPr lang="en-US" b="1" dirty="0">
              <a:effectLst/>
              <a:latin typeface="Calibri" panose="020F0502020204030204" pitchFamily="34" charset="0"/>
              <a:ea typeface="Calibri" panose="020F0502020204030204" pitchFamily="34" charset="0"/>
              <a:cs typeface="Arial" panose="020B0604020202020204" pitchFamily="34" charset="0"/>
            </a:endParaRPr>
          </a:p>
          <a:p>
            <a:pPr marL="635508" lvl="1" indent="-342900" algn="r" rtl="1">
              <a:lnSpc>
                <a:spcPct val="75000"/>
              </a:lnSpc>
              <a:spcBef>
                <a:spcPts val="0"/>
              </a:spcBef>
              <a:spcAft>
                <a:spcPts val="800"/>
              </a:spcAft>
              <a:buSzPts val="1000"/>
              <a:buFont typeface="Symbol" panose="05050102010706020507" pitchFamily="18" charset="2"/>
              <a:buChar char=""/>
              <a:tabLst>
                <a:tab pos="457200" algn="l"/>
              </a:tabLst>
            </a:pPr>
            <a:r>
              <a:rPr lang="fa-IR" sz="2000" b="1" dirty="0">
                <a:effectLst/>
                <a:latin typeface="Times New Roman" panose="02020603050405020304" pitchFamily="18" charset="0"/>
                <a:ea typeface="Times New Roman" panose="02020603050405020304" pitchFamily="18" charset="0"/>
                <a:cs typeface="B Nazanin" panose="00000400000000000000" pitchFamily="2" charset="-78"/>
              </a:rPr>
              <a:t>هر عدد از فیلتر را ضربدر عدد متناظر آن در تصویر می‌کنیم.</a:t>
            </a:r>
            <a:r>
              <a:rPr lang="en-US" sz="2000" b="1" dirty="0">
                <a:effectLst/>
                <a:latin typeface="Times New Roman" panose="02020603050405020304" pitchFamily="18" charset="0"/>
                <a:ea typeface="Times New Roman" panose="02020603050405020304" pitchFamily="18" charset="0"/>
                <a:cs typeface="B Nazanin" panose="00000400000000000000" pitchFamily="2" charset="-78"/>
              </a:rPr>
              <a:t> </a:t>
            </a:r>
            <a:r>
              <a:rPr lang="fa-IR" sz="2000" b="1" dirty="0">
                <a:effectLst/>
                <a:latin typeface="Times New Roman" panose="02020603050405020304" pitchFamily="18" charset="0"/>
                <a:ea typeface="Times New Roman" panose="02020603050405020304" pitchFamily="18" charset="0"/>
                <a:cs typeface="B Nazanin" panose="00000400000000000000" pitchFamily="2" charset="-78"/>
              </a:rPr>
              <a:t>همه این حاصل‌ضرب‌ها را با هم جمع می‌کنیم.</a:t>
            </a:r>
            <a:r>
              <a:rPr lang="en-US" sz="2000" b="1" dirty="0">
                <a:effectLst/>
                <a:latin typeface="Times New Roman" panose="02020603050405020304" pitchFamily="18" charset="0"/>
                <a:ea typeface="Times New Roman" panose="02020603050405020304" pitchFamily="18" charset="0"/>
                <a:cs typeface="B Nazanin" panose="00000400000000000000" pitchFamily="2" charset="-78"/>
              </a:rPr>
              <a:t> </a:t>
            </a:r>
            <a:r>
              <a:rPr lang="fa-IR" sz="2000" b="1" dirty="0">
                <a:effectLst/>
                <a:latin typeface="Times New Roman" panose="02020603050405020304" pitchFamily="18" charset="0"/>
                <a:ea typeface="Times New Roman" panose="02020603050405020304" pitchFamily="18" charset="0"/>
                <a:cs typeface="B Nazanin" panose="00000400000000000000" pitchFamily="2" charset="-78"/>
              </a:rPr>
              <a:t>این ۱۶ اولین عدد در آرایه خروجی است.</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75000"/>
              </a:lnSpc>
              <a:spcBef>
                <a:spcPts val="0"/>
              </a:spcBef>
              <a:spcAft>
                <a:spcPts val="0"/>
              </a:spcAft>
            </a:pPr>
            <a:r>
              <a:rPr lang="ar-SA" b="1" dirty="0">
                <a:effectLst/>
                <a:latin typeface="Times New Roman" panose="02020603050405020304" pitchFamily="18" charset="0"/>
                <a:ea typeface="Times New Roman" panose="02020603050405020304" pitchFamily="18" charset="0"/>
                <a:cs typeface="B Nazanin" panose="00000400000000000000" pitchFamily="2" charset="-78"/>
              </a:rPr>
              <a:t> </a:t>
            </a:r>
            <a:endParaRPr lang="en-US" b="1"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75000"/>
              </a:lnSpc>
              <a:spcBef>
                <a:spcPts val="0"/>
              </a:spcBef>
              <a:spcAft>
                <a:spcPts val="0"/>
              </a:spcAft>
              <a:buSzPts val="1000"/>
              <a:buFont typeface="Symbol" panose="05050102010706020507" pitchFamily="18" charset="2"/>
              <a:buChar char=""/>
              <a:tabLst>
                <a:tab pos="457200" algn="l"/>
              </a:tabLst>
            </a:pPr>
            <a:r>
              <a:rPr lang="fa-IR" b="1" dirty="0">
                <a:effectLst/>
                <a:latin typeface="Times New Roman" panose="02020603050405020304" pitchFamily="18" charset="0"/>
                <a:ea typeface="Times New Roman" panose="02020603050405020304" pitchFamily="18" charset="0"/>
                <a:cs typeface="B Nazanin" panose="00000400000000000000" pitchFamily="2" charset="-78"/>
              </a:rPr>
              <a:t>۴. حرکت فیلتر</a:t>
            </a:r>
            <a:endParaRPr lang="en-US" b="1" dirty="0">
              <a:effectLst/>
              <a:latin typeface="Calibri" panose="020F0502020204030204" pitchFamily="34" charset="0"/>
              <a:ea typeface="Calibri" panose="020F0502020204030204" pitchFamily="34" charset="0"/>
              <a:cs typeface="Arial" panose="020B0604020202020204" pitchFamily="34" charset="0"/>
            </a:endParaRPr>
          </a:p>
          <a:p>
            <a:pPr marL="635508" lvl="1" indent="-342900" algn="r" rtl="1">
              <a:lnSpc>
                <a:spcPct val="75000"/>
              </a:lnSpc>
              <a:spcBef>
                <a:spcPts val="0"/>
              </a:spcBef>
              <a:spcAft>
                <a:spcPts val="0"/>
              </a:spcAft>
              <a:buSzPts val="1000"/>
              <a:buFont typeface="Symbol" panose="05050102010706020507" pitchFamily="18" charset="2"/>
              <a:buChar char=""/>
              <a:tabLst>
                <a:tab pos="457200" algn="l"/>
              </a:tabLst>
            </a:pPr>
            <a:r>
              <a:rPr lang="fa-IR" sz="2000" b="1" dirty="0">
                <a:effectLst/>
                <a:latin typeface="Times New Roman" panose="02020603050405020304" pitchFamily="18" charset="0"/>
                <a:ea typeface="Times New Roman" panose="02020603050405020304" pitchFamily="18" charset="0"/>
                <a:cs typeface="B Nazanin" panose="00000400000000000000" pitchFamily="2" charset="-78"/>
              </a:rPr>
              <a:t>فیلتر کمی به سمت راست یا پایین حرکت می‌کند و همین کار را دوباره تکرار می‌کند تا کل جدول خروجی ساخته شود.</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75000"/>
              </a:lnSpc>
              <a:spcBef>
                <a:spcPts val="0"/>
              </a:spcBef>
              <a:spcAft>
                <a:spcPts val="0"/>
              </a:spcAft>
              <a:buSzPts val="1000"/>
              <a:buFont typeface="Symbol" panose="05050102010706020507" pitchFamily="18" charset="2"/>
              <a:buChar char=""/>
              <a:tabLst>
                <a:tab pos="457200" algn="l"/>
              </a:tabLst>
            </a:pPr>
            <a:r>
              <a:rPr lang="fa-IR" b="1" dirty="0">
                <a:effectLst/>
                <a:latin typeface="Times New Roman" panose="02020603050405020304" pitchFamily="18" charset="0"/>
                <a:ea typeface="Times New Roman" panose="02020603050405020304" pitchFamily="18" charset="0"/>
                <a:cs typeface="B Nazanin" panose="00000400000000000000" pitchFamily="2" charset="-78"/>
              </a:rPr>
              <a:t>۵. نتیجه</a:t>
            </a:r>
            <a:endParaRPr lang="en-US" b="1" dirty="0">
              <a:effectLst/>
              <a:latin typeface="Calibri" panose="020F0502020204030204" pitchFamily="34" charset="0"/>
              <a:ea typeface="Calibri" panose="020F0502020204030204" pitchFamily="34" charset="0"/>
              <a:cs typeface="Arial" panose="020B0604020202020204" pitchFamily="34" charset="0"/>
            </a:endParaRPr>
          </a:p>
          <a:p>
            <a:pPr marL="635508" lvl="1" indent="-342900" algn="r" rtl="1">
              <a:lnSpc>
                <a:spcPct val="75000"/>
              </a:lnSpc>
              <a:spcBef>
                <a:spcPts val="0"/>
              </a:spcBef>
              <a:spcAft>
                <a:spcPts val="0"/>
              </a:spcAft>
              <a:buSzPts val="1000"/>
              <a:buFont typeface="Symbol" panose="05050102010706020507" pitchFamily="18" charset="2"/>
              <a:buChar char=""/>
              <a:tabLst>
                <a:tab pos="457200" algn="l"/>
              </a:tabLst>
            </a:pPr>
            <a:r>
              <a:rPr lang="fa-IR" sz="2000" b="1" dirty="0">
                <a:effectLst/>
                <a:latin typeface="Times New Roman" panose="02020603050405020304" pitchFamily="18" charset="0"/>
                <a:ea typeface="Times New Roman" panose="02020603050405020304" pitchFamily="18" charset="0"/>
                <a:cs typeface="B Nazanin" panose="00000400000000000000" pitchFamily="2" charset="-78"/>
              </a:rPr>
              <a:t>آرایه خروجی در واقع یک نقشه‌ی ویژگی (</a:t>
            </a:r>
            <a:r>
              <a:rPr lang="en-US" sz="2000" b="1" dirty="0">
                <a:effectLst/>
                <a:latin typeface="Times New Roman" panose="02020603050405020304" pitchFamily="18" charset="0"/>
                <a:ea typeface="Times New Roman" panose="02020603050405020304" pitchFamily="18" charset="0"/>
                <a:cs typeface="B Nazanin" panose="00000400000000000000" pitchFamily="2" charset="-78"/>
              </a:rPr>
              <a:t>Feature Map</a:t>
            </a:r>
            <a:r>
              <a:rPr lang="fa-IR" sz="2000" b="1" dirty="0">
                <a:effectLst/>
                <a:latin typeface="Times New Roman" panose="02020603050405020304" pitchFamily="18" charset="0"/>
                <a:ea typeface="Times New Roman" panose="02020603050405020304" pitchFamily="18" charset="0"/>
                <a:cs typeface="B Nazanin" panose="00000400000000000000" pitchFamily="2" charset="-78"/>
              </a:rPr>
              <a:t>) است.</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a:p>
            <a:pPr marL="635508" lvl="1" indent="-342900" algn="r" rtl="1">
              <a:lnSpc>
                <a:spcPct val="75000"/>
              </a:lnSpc>
              <a:spcBef>
                <a:spcPts val="0"/>
              </a:spcBef>
              <a:spcAft>
                <a:spcPts val="800"/>
              </a:spcAft>
              <a:buSzPts val="1000"/>
              <a:buFont typeface="Symbol" panose="05050102010706020507" pitchFamily="18" charset="2"/>
              <a:buChar char=""/>
              <a:tabLst>
                <a:tab pos="457200" algn="l"/>
              </a:tabLst>
            </a:pPr>
            <a:r>
              <a:rPr lang="fa-IR" sz="2000" b="1" dirty="0">
                <a:effectLst/>
                <a:latin typeface="Times New Roman" panose="02020603050405020304" pitchFamily="18" charset="0"/>
                <a:ea typeface="Times New Roman" panose="02020603050405020304" pitchFamily="18" charset="0"/>
                <a:cs typeface="B Nazanin" panose="00000400000000000000" pitchFamily="2" charset="-78"/>
              </a:rPr>
              <a:t>این نقشه به </a:t>
            </a:r>
            <a:r>
              <a:rPr lang="en-US" sz="2000" b="1" dirty="0">
                <a:effectLst/>
                <a:latin typeface="Times New Roman" panose="02020603050405020304" pitchFamily="18" charset="0"/>
                <a:ea typeface="Times New Roman" panose="02020603050405020304" pitchFamily="18" charset="0"/>
                <a:cs typeface="B Nazanin" panose="00000400000000000000" pitchFamily="2" charset="-78"/>
              </a:rPr>
              <a:t>CNN</a:t>
            </a:r>
            <a:r>
              <a:rPr lang="fa-IR" sz="2000" b="1" dirty="0">
                <a:effectLst/>
                <a:latin typeface="Times New Roman" panose="02020603050405020304" pitchFamily="18" charset="0"/>
                <a:ea typeface="Times New Roman" panose="02020603050405020304" pitchFamily="18" charset="0"/>
                <a:cs typeface="B Nazanin" panose="00000400000000000000" pitchFamily="2" charset="-78"/>
              </a:rPr>
              <a:t> کمک می‌کند تا بخش‌های مهم تصویر را تشخیص دهد.</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E99C0A6-CBA8-41FD-A0DC-BCEB510A4F3E}"/>
              </a:ext>
            </a:extLst>
          </p:cNvPr>
          <p:cNvSpPr>
            <a:spLocks noGrp="1"/>
          </p:cNvSpPr>
          <p:nvPr>
            <p:ph type="sldNum" sz="quarter" idx="12"/>
          </p:nvPr>
        </p:nvSpPr>
        <p:spPr/>
        <p:txBody>
          <a:bodyPr/>
          <a:lstStyle/>
          <a:p>
            <a:fld id="{350E12D3-67CE-4585-98F9-828CCA31A217}" type="slidenum">
              <a:rPr lang="en-US" smtClean="0"/>
              <a:t>28</a:t>
            </a:fld>
            <a:endParaRPr lang="en-US"/>
          </a:p>
        </p:txBody>
      </p:sp>
    </p:spTree>
    <p:extLst>
      <p:ext uri="{BB962C8B-B14F-4D97-AF65-F5344CB8AC3E}">
        <p14:creationId xmlns:p14="http://schemas.microsoft.com/office/powerpoint/2010/main" val="542946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D0BE9-506E-4569-8249-594615092F40}"/>
              </a:ext>
            </a:extLst>
          </p:cNvPr>
          <p:cNvSpPr>
            <a:spLocks noGrp="1"/>
          </p:cNvSpPr>
          <p:nvPr>
            <p:ph type="title"/>
          </p:nvPr>
        </p:nvSpPr>
        <p:spPr/>
        <p:txBody>
          <a:bodyPr>
            <a:normAutofit/>
          </a:bodyPr>
          <a:lstStyle/>
          <a:p>
            <a:pPr marL="0" marR="0" algn="r" rtl="1">
              <a:lnSpc>
                <a:spcPct val="107000"/>
              </a:lnSpc>
              <a:spcBef>
                <a:spcPts val="0"/>
              </a:spcBef>
              <a:spcAft>
                <a:spcPts val="800"/>
              </a:spcAft>
            </a:pPr>
            <a:r>
              <a:rPr lang="fa-IR" sz="4800" b="1" dirty="0">
                <a:effectLst/>
                <a:latin typeface="Times New Roman" panose="02020603050405020304" pitchFamily="18" charset="0"/>
                <a:ea typeface="Times New Roman" panose="02020603050405020304" pitchFamily="18" charset="0"/>
                <a:cs typeface="B Nazanin" panose="00000400000000000000" pitchFamily="2" charset="-78"/>
              </a:rPr>
              <a:t>شبکه‌های عصبی بازگشتی (</a:t>
            </a:r>
            <a:r>
              <a:rPr lang="en-US" sz="4800" b="1" dirty="0">
                <a:effectLst/>
                <a:latin typeface="Times New Roman" panose="02020603050405020304" pitchFamily="18" charset="0"/>
                <a:ea typeface="Times New Roman" panose="02020603050405020304" pitchFamily="18" charset="0"/>
                <a:cs typeface="B Nazanin" panose="00000400000000000000" pitchFamily="2" charset="-78"/>
              </a:rPr>
              <a:t>RNNs</a:t>
            </a:r>
            <a:r>
              <a:rPr lang="fa-IR" sz="48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4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F102BE1-11F7-4EEF-980A-5FA94071F542}"/>
              </a:ext>
            </a:extLst>
          </p:cNvPr>
          <p:cNvSpPr>
            <a:spLocks noGrp="1"/>
          </p:cNvSpPr>
          <p:nvPr>
            <p:ph idx="1"/>
          </p:nvPr>
        </p:nvSpPr>
        <p:spPr>
          <a:xfrm>
            <a:off x="537882" y="1211946"/>
            <a:ext cx="11532198" cy="5247839"/>
          </a:xfrm>
        </p:spPr>
        <p:txBody>
          <a:bodyPr>
            <a:noAutofit/>
          </a:bodyPr>
          <a:lstStyle/>
          <a:p>
            <a:pPr algn="r" rtl="1">
              <a:buFont typeface="Wingdings" panose="05000000000000000000" pitchFamily="2" charset="2"/>
              <a:buChar char="§"/>
            </a:pPr>
            <a:r>
              <a:rPr lang="fa-IR" sz="2800" dirty="0">
                <a:cs typeface="B Nazanin" panose="00000400000000000000" pitchFamily="2" charset="-78"/>
              </a:rPr>
              <a:t>بکه‌های عصبی بازگشتی (RNN) برای کار با </a:t>
            </a:r>
            <a:r>
              <a:rPr lang="fa-IR" sz="2800" b="1" dirty="0">
                <a:cs typeface="B Nazanin" panose="00000400000000000000" pitchFamily="2" charset="-78"/>
              </a:rPr>
              <a:t>داده‌های دنباله‌دار</a:t>
            </a:r>
            <a:r>
              <a:rPr lang="fa-IR" sz="2800" dirty="0">
                <a:cs typeface="B Nazanin" panose="00000400000000000000" pitchFamily="2" charset="-78"/>
              </a:rPr>
              <a:t> ساخته شده‌اند، مثل متن، صدا یا داده‌های زمانی.</a:t>
            </a:r>
          </a:p>
          <a:p>
            <a:pPr algn="r" rtl="1">
              <a:buFont typeface="Wingdings" panose="05000000000000000000" pitchFamily="2" charset="2"/>
              <a:buChar char="§"/>
            </a:pPr>
            <a:r>
              <a:rPr lang="fa-IR" sz="2800" dirty="0">
                <a:cs typeface="B Nazanin" panose="00000400000000000000" pitchFamily="2" charset="-78"/>
              </a:rPr>
              <a:t>تفاوت اصلی آن‌ها با شبکه‌های عصبی پیش‌خور (Feedforward) اینه که در RNN، </a:t>
            </a:r>
            <a:r>
              <a:rPr lang="fa-IR" sz="2800" b="1" dirty="0">
                <a:cs typeface="B Nazanin" panose="00000400000000000000" pitchFamily="2" charset="-78"/>
              </a:rPr>
              <a:t>خروجی هر مرحله دوباره به خودش برمی‌گرده</a:t>
            </a:r>
            <a:r>
              <a:rPr lang="fa-IR" sz="2800" dirty="0">
                <a:cs typeface="B Nazanin" panose="00000400000000000000" pitchFamily="2" charset="-78"/>
              </a:rPr>
              <a:t> تا در مرحله بعدی استفاده بشه.</a:t>
            </a:r>
          </a:p>
          <a:p>
            <a:pPr algn="r" rtl="1">
              <a:buFont typeface="Wingdings" panose="05000000000000000000" pitchFamily="2" charset="2"/>
              <a:buChar char="§"/>
            </a:pPr>
            <a:r>
              <a:rPr lang="fa-IR" sz="2800" dirty="0">
                <a:cs typeface="B Nazanin" panose="00000400000000000000" pitchFamily="2" charset="-78"/>
              </a:rPr>
              <a:t>به این ترتیب، RNN یک </a:t>
            </a:r>
            <a:r>
              <a:rPr lang="fa-IR" sz="2800" b="1" dirty="0">
                <a:cs typeface="B Nazanin" panose="00000400000000000000" pitchFamily="2" charset="-78"/>
              </a:rPr>
              <a:t>حافظه داخلی</a:t>
            </a:r>
            <a:r>
              <a:rPr lang="fa-IR" sz="2800" dirty="0">
                <a:cs typeface="B Nazanin" panose="00000400000000000000" pitchFamily="2" charset="-78"/>
              </a:rPr>
              <a:t> به نام </a:t>
            </a:r>
            <a:r>
              <a:rPr lang="fa-IR" sz="2800" i="1" dirty="0">
                <a:cs typeface="B Nazanin" panose="00000400000000000000" pitchFamily="2" charset="-78"/>
              </a:rPr>
              <a:t>حالت پنهان</a:t>
            </a:r>
            <a:r>
              <a:rPr lang="fa-IR" sz="2800" dirty="0">
                <a:cs typeface="B Nazanin" panose="00000400000000000000" pitchFamily="2" charset="-78"/>
              </a:rPr>
              <a:t> (Hidden State) داره که اطلاعات مرحله‌های قبلی رو نگه می‌داره و کمک می‌کنه ترتیب و زمینه رو بفهمه.</a:t>
            </a:r>
          </a:p>
          <a:p>
            <a:pPr algn="r" rtl="1">
              <a:buFont typeface="Wingdings" panose="05000000000000000000" pitchFamily="2" charset="2"/>
              <a:buChar char="§"/>
            </a:pPr>
            <a:r>
              <a:rPr lang="fa-IR" sz="2800" b="1" dirty="0">
                <a:cs typeface="B Nazanin" panose="00000400000000000000" pitchFamily="2" charset="-78"/>
              </a:rPr>
              <a:t>مثال ساده:</a:t>
            </a:r>
            <a:endParaRPr lang="fa-IR" sz="2800" dirty="0">
              <a:cs typeface="B Nazanin" panose="00000400000000000000" pitchFamily="2" charset="-78"/>
            </a:endParaRPr>
          </a:p>
          <a:p>
            <a:pPr algn="r" rtl="1">
              <a:buFont typeface="Wingdings" panose="05000000000000000000" pitchFamily="2" charset="2"/>
              <a:buChar char="§"/>
            </a:pPr>
            <a:r>
              <a:rPr lang="fa-IR" sz="2800" dirty="0">
                <a:cs typeface="B Nazanin" panose="00000400000000000000" pitchFamily="2" charset="-78"/>
              </a:rPr>
              <a:t>وقتی داری یه جمله رو کلمه به کلمه می‌خونی، یادت می‌مونه کلمه قبل چی بوده تا معنی جمله رو درست بفهمی </a:t>
            </a:r>
            <a:r>
              <a:rPr lang="en-US" sz="2800" dirty="0">
                <a:cs typeface="B Nazanin" panose="00000400000000000000" pitchFamily="2" charset="-78"/>
              </a:rPr>
              <a:t> </a:t>
            </a:r>
            <a:r>
              <a:rPr lang="fa-IR" sz="2800" dirty="0">
                <a:cs typeface="B Nazanin" panose="00000400000000000000" pitchFamily="2" charset="-78"/>
              </a:rPr>
              <a:t> این همون کاریه که RNN انجام میده.</a:t>
            </a:r>
          </a:p>
        </p:txBody>
      </p:sp>
      <p:sp>
        <p:nvSpPr>
          <p:cNvPr id="4" name="Slide Number Placeholder 3">
            <a:extLst>
              <a:ext uri="{FF2B5EF4-FFF2-40B4-BE49-F238E27FC236}">
                <a16:creationId xmlns:a16="http://schemas.microsoft.com/office/drawing/2014/main" id="{1E99C0A6-CBA8-41FD-A0DC-BCEB510A4F3E}"/>
              </a:ext>
            </a:extLst>
          </p:cNvPr>
          <p:cNvSpPr>
            <a:spLocks noGrp="1"/>
          </p:cNvSpPr>
          <p:nvPr>
            <p:ph type="sldNum" sz="quarter" idx="12"/>
          </p:nvPr>
        </p:nvSpPr>
        <p:spPr/>
        <p:txBody>
          <a:bodyPr/>
          <a:lstStyle/>
          <a:p>
            <a:fld id="{350E12D3-67CE-4585-98F9-828CCA31A217}" type="slidenum">
              <a:rPr lang="en-US" smtClean="0"/>
              <a:t>29</a:t>
            </a:fld>
            <a:endParaRPr lang="en-US"/>
          </a:p>
        </p:txBody>
      </p:sp>
    </p:spTree>
    <p:extLst>
      <p:ext uri="{BB962C8B-B14F-4D97-AF65-F5344CB8AC3E}">
        <p14:creationId xmlns:p14="http://schemas.microsoft.com/office/powerpoint/2010/main" val="3283468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4276E-1C63-490A-9423-FF9803C2936D}"/>
              </a:ext>
            </a:extLst>
          </p:cNvPr>
          <p:cNvSpPr>
            <a:spLocks noGrp="1"/>
          </p:cNvSpPr>
          <p:nvPr>
            <p:ph type="title"/>
          </p:nvPr>
        </p:nvSpPr>
        <p:spPr/>
        <p:txBody>
          <a:bodyPr/>
          <a:lstStyle/>
          <a:p>
            <a:pPr algn="r" rtl="1"/>
            <a:r>
              <a:rPr lang="fa-IR" b="1" dirty="0">
                <a:cs typeface="B Nazanin" panose="00000400000000000000" pitchFamily="2" charset="-78"/>
              </a:rPr>
              <a:t>تعریف  </a:t>
            </a:r>
            <a:r>
              <a:rPr lang="en-US" b="1" dirty="0">
                <a:cs typeface="B Nazanin" panose="00000400000000000000" pitchFamily="2" charset="-78"/>
              </a:rPr>
              <a:t>AI</a:t>
            </a:r>
            <a:endParaRPr lang="en-US" dirty="0">
              <a:cs typeface="B Nazanin" panose="00000400000000000000" pitchFamily="2" charset="-78"/>
            </a:endParaRPr>
          </a:p>
        </p:txBody>
      </p:sp>
      <p:sp>
        <p:nvSpPr>
          <p:cNvPr id="3" name="Content Placeholder 2">
            <a:extLst>
              <a:ext uri="{FF2B5EF4-FFF2-40B4-BE49-F238E27FC236}">
                <a16:creationId xmlns:a16="http://schemas.microsoft.com/office/drawing/2014/main" id="{25594190-3438-441D-A457-AE3BADF45AEF}"/>
              </a:ext>
            </a:extLst>
          </p:cNvPr>
          <p:cNvSpPr>
            <a:spLocks noGrp="1"/>
          </p:cNvSpPr>
          <p:nvPr>
            <p:ph idx="1"/>
          </p:nvPr>
        </p:nvSpPr>
        <p:spPr/>
        <p:txBody>
          <a:bodyPr>
            <a:normAutofit/>
          </a:bodyPr>
          <a:lstStyle/>
          <a:p>
            <a:pPr algn="r" rtl="1"/>
            <a:r>
              <a:rPr lang="fa-IR" sz="4000" dirty="0">
                <a:cs typeface="B Nazanin" panose="00000400000000000000" pitchFamily="2" charset="-78"/>
              </a:rPr>
              <a:t> هوش مصنوعی = «یاد دادن به ماشین‌ها برای فکر کردن و یاد گرفتن.»</a:t>
            </a:r>
          </a:p>
          <a:p>
            <a:pPr algn="r" rtl="1"/>
            <a:r>
              <a:rPr lang="fa-IR" sz="4000" dirty="0">
                <a:cs typeface="B Nazanin" panose="00000400000000000000" pitchFamily="2" charset="-78"/>
              </a:rPr>
              <a:t>مثال: نتفلیکس بر اساس فیلم‌هایی که دیده‌اید، برنامه‌های جدید پیشنهاد می‌کند.</a:t>
            </a:r>
          </a:p>
          <a:p>
            <a:pPr algn="r" rtl="1"/>
            <a:r>
              <a:rPr lang="fa-IR" sz="4000" dirty="0">
                <a:cs typeface="B Nazanin" panose="00000400000000000000" pitchFamily="2" charset="-78"/>
              </a:rPr>
              <a:t>تأکید کنید: هوش مصنوعی جادو نیست—ریاضی، منطق و داده است.</a:t>
            </a:r>
          </a:p>
        </p:txBody>
      </p:sp>
      <p:sp>
        <p:nvSpPr>
          <p:cNvPr id="4" name="Slide Number Placeholder 3">
            <a:extLst>
              <a:ext uri="{FF2B5EF4-FFF2-40B4-BE49-F238E27FC236}">
                <a16:creationId xmlns:a16="http://schemas.microsoft.com/office/drawing/2014/main" id="{5BE08B0F-85D0-404F-8CF1-C15A23F00154}"/>
              </a:ext>
            </a:extLst>
          </p:cNvPr>
          <p:cNvSpPr>
            <a:spLocks noGrp="1"/>
          </p:cNvSpPr>
          <p:nvPr>
            <p:ph type="sldNum" sz="quarter" idx="12"/>
          </p:nvPr>
        </p:nvSpPr>
        <p:spPr/>
        <p:txBody>
          <a:bodyPr/>
          <a:lstStyle/>
          <a:p>
            <a:fld id="{350E12D3-67CE-4585-98F9-828CCA31A217}" type="slidenum">
              <a:rPr lang="en-US" smtClean="0"/>
              <a:t>3</a:t>
            </a:fld>
            <a:endParaRPr lang="en-US"/>
          </a:p>
        </p:txBody>
      </p:sp>
    </p:spTree>
    <p:extLst>
      <p:ext uri="{BB962C8B-B14F-4D97-AF65-F5344CB8AC3E}">
        <p14:creationId xmlns:p14="http://schemas.microsoft.com/office/powerpoint/2010/main" val="37384301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hree diagrams quickly explaining what Recurrent Neural Networks are">
            <a:extLst>
              <a:ext uri="{FF2B5EF4-FFF2-40B4-BE49-F238E27FC236}">
                <a16:creationId xmlns:a16="http://schemas.microsoft.com/office/drawing/2014/main" id="{F08550C7-FEFF-4336-BD75-4EF6963BCD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71372"/>
            <a:ext cx="8234856" cy="4632107"/>
          </a:xfrm>
          <a:prstGeom prst="rect">
            <a:avLst/>
          </a:prstGeom>
          <a:noFill/>
          <a:ln>
            <a:noFill/>
          </a:ln>
        </p:spPr>
      </p:pic>
      <p:sp>
        <p:nvSpPr>
          <p:cNvPr id="2" name="Title 1">
            <a:extLst>
              <a:ext uri="{FF2B5EF4-FFF2-40B4-BE49-F238E27FC236}">
                <a16:creationId xmlns:a16="http://schemas.microsoft.com/office/drawing/2014/main" id="{0B7D0BE9-506E-4569-8249-594615092F40}"/>
              </a:ext>
            </a:extLst>
          </p:cNvPr>
          <p:cNvSpPr>
            <a:spLocks noGrp="1"/>
          </p:cNvSpPr>
          <p:nvPr>
            <p:ph type="title"/>
          </p:nvPr>
        </p:nvSpPr>
        <p:spPr/>
        <p:txBody>
          <a:bodyPr>
            <a:normAutofit/>
          </a:bodyPr>
          <a:lstStyle/>
          <a:p>
            <a:pPr marL="0" marR="0" algn="r" rtl="1">
              <a:lnSpc>
                <a:spcPct val="107000"/>
              </a:lnSpc>
              <a:spcBef>
                <a:spcPts val="0"/>
              </a:spcBef>
              <a:spcAft>
                <a:spcPts val="800"/>
              </a:spcAft>
            </a:pPr>
            <a:r>
              <a:rPr lang="fa-IR" sz="4800" b="1" dirty="0">
                <a:effectLst/>
                <a:latin typeface="Times New Roman" panose="02020603050405020304" pitchFamily="18" charset="0"/>
                <a:ea typeface="Times New Roman" panose="02020603050405020304" pitchFamily="18" charset="0"/>
                <a:cs typeface="B Nazanin" panose="00000400000000000000" pitchFamily="2" charset="-78"/>
              </a:rPr>
              <a:t>شبکه‌های عصبی بازگشتی (</a:t>
            </a:r>
            <a:r>
              <a:rPr lang="en-US" sz="4800" b="1" dirty="0">
                <a:effectLst/>
                <a:latin typeface="Times New Roman" panose="02020603050405020304" pitchFamily="18" charset="0"/>
                <a:ea typeface="Times New Roman" panose="02020603050405020304" pitchFamily="18" charset="0"/>
                <a:cs typeface="B Nazanin" panose="00000400000000000000" pitchFamily="2" charset="-78"/>
              </a:rPr>
              <a:t>RNNs</a:t>
            </a:r>
            <a:r>
              <a:rPr lang="fa-IR" sz="48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4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F102BE1-11F7-4EEF-980A-5FA94071F542}"/>
              </a:ext>
            </a:extLst>
          </p:cNvPr>
          <p:cNvSpPr>
            <a:spLocks noGrp="1"/>
          </p:cNvSpPr>
          <p:nvPr>
            <p:ph idx="1"/>
          </p:nvPr>
        </p:nvSpPr>
        <p:spPr>
          <a:xfrm>
            <a:off x="537882" y="1211946"/>
            <a:ext cx="11532198" cy="5247839"/>
          </a:xfrm>
        </p:spPr>
        <p:txBody>
          <a:bodyPr>
            <a:noAutofit/>
          </a:bodyPr>
          <a:lstStyle/>
          <a:p>
            <a:pPr algn="r" rtl="1"/>
            <a:r>
              <a:rPr lang="fa-IR" sz="2400" dirty="0">
                <a:cs typeface="B Nazanin" panose="00000400000000000000" pitchFamily="2" charset="-78"/>
              </a:rPr>
              <a:t>در تصویر:</a:t>
            </a:r>
          </a:p>
          <a:p>
            <a:pPr algn="r" rtl="1">
              <a:buFont typeface="Arial" panose="020B0604020202020204" pitchFamily="34" charset="0"/>
              <a:buChar char="•"/>
            </a:pPr>
            <a:r>
              <a:rPr lang="fa-IR" sz="2400" dirty="0">
                <a:cs typeface="B Nazanin" panose="00000400000000000000" pitchFamily="2" charset="-78"/>
              </a:rPr>
              <a:t>سمت چپ بالا: شکل بسته RNN (هر گره به خودش وصل میشه).</a:t>
            </a:r>
          </a:p>
          <a:p>
            <a:pPr algn="r" rtl="1">
              <a:buFont typeface="Arial" panose="020B0604020202020204" pitchFamily="34" charset="0"/>
              <a:buChar char="•"/>
            </a:pPr>
            <a:r>
              <a:rPr lang="fa-IR" sz="2400" dirty="0">
                <a:cs typeface="B Nazanin" panose="00000400000000000000" pitchFamily="2" charset="-78"/>
              </a:rPr>
              <a:t>سمت راست: وقتی این حلقه باز (Unroll) میشه، می‌بینیم که RNN ورودی‌های </a:t>
            </a:r>
            <a:r>
              <a:rPr lang="en-US" sz="2400" dirty="0">
                <a:cs typeface="B Nazanin" panose="00000400000000000000" pitchFamily="2" charset="-78"/>
              </a:rPr>
              <a:t>X1,X2,X3 </a:t>
            </a:r>
            <a:r>
              <a:rPr lang="fa-IR" sz="2400" dirty="0">
                <a:cs typeface="B Nazanin" panose="00000400000000000000" pitchFamily="2" charset="-78"/>
              </a:rPr>
              <a:t>رو به ترتیب زمان پردازش می‌کنه و هر مرحله از حافظه مرحله قبل هم استفاده می‌کنه.</a:t>
            </a:r>
          </a:p>
        </p:txBody>
      </p:sp>
      <p:sp>
        <p:nvSpPr>
          <p:cNvPr id="4" name="Slide Number Placeholder 3">
            <a:extLst>
              <a:ext uri="{FF2B5EF4-FFF2-40B4-BE49-F238E27FC236}">
                <a16:creationId xmlns:a16="http://schemas.microsoft.com/office/drawing/2014/main" id="{1E99C0A6-CBA8-41FD-A0DC-BCEB510A4F3E}"/>
              </a:ext>
            </a:extLst>
          </p:cNvPr>
          <p:cNvSpPr>
            <a:spLocks noGrp="1"/>
          </p:cNvSpPr>
          <p:nvPr>
            <p:ph type="sldNum" sz="quarter" idx="12"/>
          </p:nvPr>
        </p:nvSpPr>
        <p:spPr/>
        <p:txBody>
          <a:bodyPr/>
          <a:lstStyle/>
          <a:p>
            <a:fld id="{350E12D3-67CE-4585-98F9-828CCA31A217}" type="slidenum">
              <a:rPr lang="en-US" smtClean="0"/>
              <a:t>30</a:t>
            </a:fld>
            <a:endParaRPr lang="en-US"/>
          </a:p>
        </p:txBody>
      </p:sp>
    </p:spTree>
    <p:extLst>
      <p:ext uri="{BB962C8B-B14F-4D97-AF65-F5344CB8AC3E}">
        <p14:creationId xmlns:p14="http://schemas.microsoft.com/office/powerpoint/2010/main" val="3414930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D0BE9-506E-4569-8249-594615092F40}"/>
              </a:ext>
            </a:extLst>
          </p:cNvPr>
          <p:cNvSpPr>
            <a:spLocks noGrp="1"/>
          </p:cNvSpPr>
          <p:nvPr>
            <p:ph type="title"/>
          </p:nvPr>
        </p:nvSpPr>
        <p:spPr/>
        <p:txBody>
          <a:bodyPr>
            <a:normAutofit/>
          </a:bodyPr>
          <a:lstStyle/>
          <a:p>
            <a:pPr marL="0" marR="0" algn="r" rtl="1">
              <a:lnSpc>
                <a:spcPct val="107000"/>
              </a:lnSpc>
              <a:spcBef>
                <a:spcPts val="0"/>
              </a:spcBef>
              <a:spcAft>
                <a:spcPts val="800"/>
              </a:spcAft>
            </a:pPr>
            <a:r>
              <a:rPr lang="fa-IR" sz="4800" b="1" dirty="0">
                <a:effectLst/>
                <a:latin typeface="Times New Roman" panose="02020603050405020304" pitchFamily="18" charset="0"/>
                <a:ea typeface="Times New Roman" panose="02020603050405020304" pitchFamily="18" charset="0"/>
                <a:cs typeface="B Nazanin" panose="00000400000000000000" pitchFamily="2" charset="-78"/>
              </a:rPr>
              <a:t>مدل‌های ترانسفورمر</a:t>
            </a:r>
            <a:endParaRPr lang="en-US" sz="4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F102BE1-11F7-4EEF-980A-5FA94071F542}"/>
              </a:ext>
            </a:extLst>
          </p:cNvPr>
          <p:cNvSpPr>
            <a:spLocks noGrp="1"/>
          </p:cNvSpPr>
          <p:nvPr>
            <p:ph idx="1"/>
          </p:nvPr>
        </p:nvSpPr>
        <p:spPr>
          <a:xfrm>
            <a:off x="515007" y="1443173"/>
            <a:ext cx="11465735" cy="5183599"/>
          </a:xfrm>
        </p:spPr>
        <p:txBody>
          <a:bodyPr>
            <a:noAutofit/>
          </a:bodyPr>
          <a:lstStyle/>
          <a:p>
            <a:pPr algn="r" rtl="1">
              <a:buFont typeface="Wingdings" panose="05000000000000000000" pitchFamily="2" charset="2"/>
              <a:buChar char="§"/>
            </a:pPr>
            <a:r>
              <a:rPr lang="fa-IR" sz="2800" b="1" dirty="0">
                <a:cs typeface="B Nazanin" panose="00000400000000000000" pitchFamily="2" charset="-78"/>
              </a:rPr>
              <a:t>ترانسفورمرها (Transformers)</a:t>
            </a:r>
            <a:r>
              <a:rPr lang="fa-IR" sz="2800" dirty="0">
                <a:cs typeface="B Nazanin" panose="00000400000000000000" pitchFamily="2" charset="-78"/>
              </a:rPr>
              <a:t> که اولین بار سال ۲۰۱۷ معرفی شدند، انقلاب بزرگی در دنیای هوش مصنوعی و مدل‌های زبانی ایجاد کردند.</a:t>
            </a:r>
          </a:p>
          <a:p>
            <a:pPr algn="r" rtl="1">
              <a:buFont typeface="Wingdings" panose="05000000000000000000" pitchFamily="2" charset="2"/>
              <a:buChar char="§"/>
            </a:pPr>
            <a:r>
              <a:rPr lang="fa-IR" sz="2800" dirty="0">
                <a:cs typeface="B Nazanin" panose="00000400000000000000" pitchFamily="2" charset="-78"/>
              </a:rPr>
              <a:t>آن‌ها مثل RNNها برای کار با </a:t>
            </a:r>
            <a:r>
              <a:rPr lang="fa-IR" sz="2800" b="1" dirty="0">
                <a:cs typeface="B Nazanin" panose="00000400000000000000" pitchFamily="2" charset="-78"/>
              </a:rPr>
              <a:t>داده‌های دنباله‌ای</a:t>
            </a:r>
            <a:r>
              <a:rPr lang="fa-IR" sz="2800" dirty="0">
                <a:cs typeface="B Nazanin" panose="00000400000000000000" pitchFamily="2" charset="-78"/>
              </a:rPr>
              <a:t> مثل متن ساخته شدند، اما با یک نوآوری مهم به نام </a:t>
            </a:r>
            <a:r>
              <a:rPr lang="fa-IR" sz="2800" b="1" dirty="0">
                <a:cs typeface="B Nazanin" panose="00000400000000000000" pitchFamily="2" charset="-78"/>
              </a:rPr>
              <a:t>مکانیزم توجه (Attention)</a:t>
            </a:r>
            <a:r>
              <a:rPr lang="fa-IR" sz="2800" dirty="0">
                <a:cs typeface="B Nazanin" panose="00000400000000000000" pitchFamily="2" charset="-78"/>
              </a:rPr>
              <a:t>.</a:t>
            </a:r>
          </a:p>
          <a:p>
            <a:pPr algn="r" rtl="1">
              <a:buFont typeface="Wingdings" panose="05000000000000000000" pitchFamily="2" charset="2"/>
              <a:buChar char="§"/>
            </a:pPr>
            <a:r>
              <a:rPr lang="fa-IR" sz="2800" dirty="0">
                <a:cs typeface="B Nazanin" panose="00000400000000000000" pitchFamily="2" charset="-78"/>
              </a:rPr>
              <a:t>این مکانیزم کاری می‌کند که مدل بتواند </a:t>
            </a:r>
            <a:r>
              <a:rPr lang="fa-IR" sz="2800" b="1" dirty="0">
                <a:cs typeface="B Nazanin" panose="00000400000000000000" pitchFamily="2" charset="-78"/>
              </a:rPr>
              <a:t>در هر لحظه به بخش‌های مهم‌تر داده نگاه کند</a:t>
            </a:r>
            <a:r>
              <a:rPr lang="fa-IR" sz="2800" dirty="0">
                <a:cs typeface="B Nazanin" panose="00000400000000000000" pitchFamily="2" charset="-78"/>
              </a:rPr>
              <a:t>، بدون اینکه مجبور باشد مرحله‌به‌مرحله مثل RNN همه را به ترتیب پردازش کند.</a:t>
            </a:r>
          </a:p>
          <a:p>
            <a:pPr algn="r" rtl="1">
              <a:buFont typeface="Wingdings" panose="05000000000000000000" pitchFamily="2" charset="2"/>
              <a:buChar char="§"/>
            </a:pPr>
            <a:r>
              <a:rPr lang="fa-IR" sz="2800" dirty="0">
                <a:cs typeface="B Nazanin" panose="00000400000000000000" pitchFamily="2" charset="-78"/>
              </a:rPr>
              <a:t>نتیجه؟ یادگیری سریع‌تر، توانایی فهم ارتباطات دور در داده، و قدرت کارآمد روی انواع مختلف داده‌ها (نه فقط متن).</a:t>
            </a:r>
            <a:endParaRPr lang="en-US" sz="2800" dirty="0">
              <a:cs typeface="B Nazanin" panose="00000400000000000000" pitchFamily="2" charset="-78"/>
            </a:endParaRPr>
          </a:p>
          <a:p>
            <a:pPr algn="r" rtl="1">
              <a:buFont typeface="Wingdings" panose="05000000000000000000" pitchFamily="2" charset="2"/>
              <a:buChar char="§"/>
            </a:pPr>
            <a:r>
              <a:rPr lang="fa-IR" sz="2800" dirty="0">
                <a:cs typeface="B Nazanin" panose="00000400000000000000" pitchFamily="2" charset="-78"/>
              </a:rPr>
              <a:t>مثال: مثل خواندن یک کتاب و سریع‌رفتن سراغ بخش‌های مهم، به‌جای خواندن خط‌به‌خط.</a:t>
            </a:r>
          </a:p>
        </p:txBody>
      </p:sp>
      <p:sp>
        <p:nvSpPr>
          <p:cNvPr id="4" name="Slide Number Placeholder 3">
            <a:extLst>
              <a:ext uri="{FF2B5EF4-FFF2-40B4-BE49-F238E27FC236}">
                <a16:creationId xmlns:a16="http://schemas.microsoft.com/office/drawing/2014/main" id="{1E99C0A6-CBA8-41FD-A0DC-BCEB510A4F3E}"/>
              </a:ext>
            </a:extLst>
          </p:cNvPr>
          <p:cNvSpPr>
            <a:spLocks noGrp="1"/>
          </p:cNvSpPr>
          <p:nvPr>
            <p:ph type="sldNum" sz="quarter" idx="12"/>
          </p:nvPr>
        </p:nvSpPr>
        <p:spPr/>
        <p:txBody>
          <a:bodyPr/>
          <a:lstStyle/>
          <a:p>
            <a:fld id="{350E12D3-67CE-4585-98F9-828CCA31A217}" type="slidenum">
              <a:rPr lang="en-US" smtClean="0"/>
              <a:t>31</a:t>
            </a:fld>
            <a:endParaRPr lang="en-US"/>
          </a:p>
        </p:txBody>
      </p:sp>
    </p:spTree>
    <p:extLst>
      <p:ext uri="{BB962C8B-B14F-4D97-AF65-F5344CB8AC3E}">
        <p14:creationId xmlns:p14="http://schemas.microsoft.com/office/powerpoint/2010/main" val="3552328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F76DE-2733-4596-B782-83701FFCF3EF}"/>
              </a:ext>
            </a:extLst>
          </p:cNvPr>
          <p:cNvSpPr>
            <a:spLocks noGrp="1"/>
          </p:cNvSpPr>
          <p:nvPr>
            <p:ph type="title"/>
          </p:nvPr>
        </p:nvSpPr>
        <p:spPr/>
        <p:txBody>
          <a:bodyPr>
            <a:normAutofit/>
          </a:bodyPr>
          <a:lstStyle/>
          <a:p>
            <a:pPr marL="0" marR="0" algn="r" rtl="1">
              <a:lnSpc>
                <a:spcPct val="107000"/>
              </a:lnSpc>
              <a:spcBef>
                <a:spcPts val="0"/>
              </a:spcBef>
              <a:spcAft>
                <a:spcPts val="800"/>
              </a:spcAft>
            </a:pPr>
            <a:r>
              <a:rPr lang="fa-IR" sz="2800" b="1" dirty="0">
                <a:effectLst/>
                <a:latin typeface="Calibri" panose="020F0502020204030204" pitchFamily="34" charset="0"/>
                <a:ea typeface="Times New Roman" panose="02020603050405020304" pitchFamily="18" charset="0"/>
                <a:cs typeface="B Nazanin" panose="00000400000000000000" pitchFamily="2" charset="-78"/>
              </a:rPr>
              <a:t>چرخه حیات </a:t>
            </a:r>
            <a:r>
              <a:rPr lang="en-US" sz="2800" b="1" dirty="0">
                <a:effectLst/>
                <a:latin typeface="Times New Roman" panose="02020603050405020304" pitchFamily="18" charset="0"/>
                <a:ea typeface="Times New Roman" panose="02020603050405020304" pitchFamily="18" charset="0"/>
                <a:cs typeface="B Nazanin" panose="00000400000000000000" pitchFamily="2" charset="-78"/>
              </a:rPr>
              <a:t>ML (</a:t>
            </a:r>
            <a:r>
              <a:rPr lang="en-US" sz="2800" b="1" dirty="0" err="1">
                <a:effectLst/>
                <a:latin typeface="Times New Roman" panose="02020603050405020304" pitchFamily="18" charset="0"/>
                <a:ea typeface="Times New Roman" panose="02020603050405020304" pitchFamily="18" charset="0"/>
                <a:cs typeface="B Nazanin" panose="00000400000000000000" pitchFamily="2" charset="-78"/>
              </a:rPr>
              <a:t>MLOps</a:t>
            </a:r>
            <a:r>
              <a:rPr lang="en-US" sz="28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p:txBody>
      </p:sp>
      <p:graphicFrame>
        <p:nvGraphicFramePr>
          <p:cNvPr id="5" name="Content Placeholder 4">
            <a:extLst>
              <a:ext uri="{FF2B5EF4-FFF2-40B4-BE49-F238E27FC236}">
                <a16:creationId xmlns:a16="http://schemas.microsoft.com/office/drawing/2014/main" id="{830B32E9-51FE-45B8-B033-0E4838A800A4}"/>
              </a:ext>
            </a:extLst>
          </p:cNvPr>
          <p:cNvGraphicFramePr>
            <a:graphicFrameLocks noGrp="1"/>
          </p:cNvGraphicFramePr>
          <p:nvPr>
            <p:ph idx="1"/>
            <p:extLst>
              <p:ext uri="{D42A27DB-BD31-4B8C-83A1-F6EECF244321}">
                <p14:modId xmlns:p14="http://schemas.microsoft.com/office/powerpoint/2010/main" val="1042830150"/>
              </p:ext>
            </p:extLst>
          </p:nvPr>
        </p:nvGraphicFramePr>
        <p:xfrm>
          <a:off x="1097280" y="1731069"/>
          <a:ext cx="10058400" cy="4388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24242C84-E877-4C57-8010-6234DD0E8195}"/>
              </a:ext>
            </a:extLst>
          </p:cNvPr>
          <p:cNvSpPr>
            <a:spLocks noGrp="1"/>
          </p:cNvSpPr>
          <p:nvPr>
            <p:ph type="sldNum" sz="quarter" idx="12"/>
          </p:nvPr>
        </p:nvSpPr>
        <p:spPr/>
        <p:txBody>
          <a:bodyPr/>
          <a:lstStyle/>
          <a:p>
            <a:fld id="{350E12D3-67CE-4585-98F9-828CCA31A217}" type="slidenum">
              <a:rPr lang="en-US" smtClean="0"/>
              <a:t>32</a:t>
            </a:fld>
            <a:endParaRPr lang="en-US"/>
          </a:p>
        </p:txBody>
      </p:sp>
    </p:spTree>
    <p:extLst>
      <p:ext uri="{BB962C8B-B14F-4D97-AF65-F5344CB8AC3E}">
        <p14:creationId xmlns:p14="http://schemas.microsoft.com/office/powerpoint/2010/main" val="27414984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F76DE-2733-4596-B782-83701FFCF3EF}"/>
              </a:ext>
            </a:extLst>
          </p:cNvPr>
          <p:cNvSpPr>
            <a:spLocks noGrp="1"/>
          </p:cNvSpPr>
          <p:nvPr>
            <p:ph type="title"/>
          </p:nvPr>
        </p:nvSpPr>
        <p:spPr/>
        <p:txBody>
          <a:bodyPr>
            <a:normAutofit/>
          </a:bodyPr>
          <a:lstStyle/>
          <a:p>
            <a:pPr marL="0" marR="0" algn="r" rtl="1">
              <a:lnSpc>
                <a:spcPct val="107000"/>
              </a:lnSpc>
              <a:spcBef>
                <a:spcPts val="0"/>
              </a:spcBef>
              <a:spcAft>
                <a:spcPts val="800"/>
              </a:spcAft>
            </a:pPr>
            <a:r>
              <a:rPr lang="fa-IR" sz="2400" b="1" dirty="0">
                <a:effectLst/>
                <a:latin typeface="Calibri" panose="020F0502020204030204" pitchFamily="34" charset="0"/>
                <a:ea typeface="Times New Roman" panose="02020603050405020304" pitchFamily="18" charset="0"/>
                <a:cs typeface="B Nazanin" panose="00000400000000000000" pitchFamily="2" charset="-78"/>
              </a:rPr>
              <a:t> ابزارها و کتابخانه‌ها</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p:txBody>
      </p:sp>
      <p:sp>
        <p:nvSpPr>
          <p:cNvPr id="3" name="Content Placeholder 2">
            <a:extLst>
              <a:ext uri="{FF2B5EF4-FFF2-40B4-BE49-F238E27FC236}">
                <a16:creationId xmlns:a16="http://schemas.microsoft.com/office/drawing/2014/main" id="{AB0B1DBB-5993-4483-A7B5-F627CC7AE53D}"/>
              </a:ext>
            </a:extLst>
          </p:cNvPr>
          <p:cNvSpPr>
            <a:spLocks noGrp="1"/>
          </p:cNvSpPr>
          <p:nvPr>
            <p:ph idx="1"/>
          </p:nvPr>
        </p:nvSpPr>
        <p:spPr/>
        <p:txBody>
          <a:bodyPr>
            <a:normAutofit/>
          </a:bodyPr>
          <a:lstStyle/>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3200" dirty="0">
                <a:effectLst/>
                <a:latin typeface="Calibri" panose="020F0502020204030204" pitchFamily="34" charset="0"/>
                <a:ea typeface="Times New Roman" panose="02020603050405020304" pitchFamily="18" charset="0"/>
                <a:cs typeface="B Nazanin" panose="00000400000000000000" pitchFamily="2" charset="-78"/>
              </a:rPr>
              <a:t>یادگیری عمیق: </a:t>
            </a:r>
            <a:r>
              <a:rPr lang="en-US" sz="3200" dirty="0">
                <a:effectLst/>
                <a:latin typeface="Times New Roman" panose="02020603050405020304" pitchFamily="18" charset="0"/>
                <a:ea typeface="Times New Roman" panose="02020603050405020304" pitchFamily="18" charset="0"/>
                <a:cs typeface="B Nazanin" panose="00000400000000000000" pitchFamily="2" charset="-78"/>
              </a:rPr>
              <a:t>TensorFlow</a:t>
            </a:r>
            <a:r>
              <a:rPr lang="fa-IR" sz="3200" dirty="0">
                <a:effectLst/>
                <a:latin typeface="Calibri" panose="020F0502020204030204" pitchFamily="34" charset="0"/>
                <a:ea typeface="Times New Roman" panose="02020603050405020304" pitchFamily="18" charset="0"/>
                <a:cs typeface="B Nazanin" panose="00000400000000000000" pitchFamily="2" charset="-78"/>
              </a:rPr>
              <a:t>، </a:t>
            </a:r>
            <a:r>
              <a:rPr lang="en-US" sz="3200" dirty="0" err="1">
                <a:effectLst/>
                <a:latin typeface="Times New Roman" panose="02020603050405020304" pitchFamily="18" charset="0"/>
                <a:ea typeface="Times New Roman" panose="02020603050405020304" pitchFamily="18" charset="0"/>
                <a:cs typeface="B Nazanin" panose="00000400000000000000" pitchFamily="2" charset="-78"/>
              </a:rPr>
              <a:t>PyTorch</a:t>
            </a:r>
            <a:r>
              <a:rPr lang="fa-IR" sz="3200" dirty="0">
                <a:effectLst/>
                <a:latin typeface="Calibri" panose="020F0502020204030204" pitchFamily="34" charset="0"/>
                <a:ea typeface="Times New Roman" panose="02020603050405020304" pitchFamily="18" charset="0"/>
                <a:cs typeface="B Nazanin" panose="00000400000000000000" pitchFamily="2" charset="-78"/>
              </a:rPr>
              <a:t>، </a:t>
            </a:r>
            <a:r>
              <a:rPr lang="en-US" sz="3200" dirty="0" err="1">
                <a:effectLst/>
                <a:latin typeface="Times New Roman" panose="02020603050405020304" pitchFamily="18" charset="0"/>
                <a:ea typeface="Times New Roman" panose="02020603050405020304" pitchFamily="18" charset="0"/>
                <a:cs typeface="B Nazanin" panose="00000400000000000000" pitchFamily="2" charset="-78"/>
              </a:rPr>
              <a:t>Keras</a:t>
            </a:r>
            <a:r>
              <a:rPr lang="fa-IR" sz="3200" dirty="0">
                <a:effectLst/>
                <a:latin typeface="Calibri" panose="020F0502020204030204" pitchFamily="34" charset="0"/>
                <a:ea typeface="Times New Roman" panose="02020603050405020304" pitchFamily="18" charset="0"/>
                <a:cs typeface="B Nazanin" panose="00000400000000000000" pitchFamily="2" charset="-78"/>
              </a:rPr>
              <a:t>، </a:t>
            </a:r>
            <a:r>
              <a:rPr lang="en-US" sz="3200" dirty="0">
                <a:effectLst/>
                <a:latin typeface="Times New Roman" panose="02020603050405020304" pitchFamily="18" charset="0"/>
                <a:ea typeface="Times New Roman" panose="02020603050405020304" pitchFamily="18" charset="0"/>
                <a:cs typeface="B Nazanin" panose="00000400000000000000" pitchFamily="2" charset="-78"/>
              </a:rPr>
              <a:t>Hugging Face</a:t>
            </a:r>
            <a:endParaRPr lang="en-US" sz="32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3200" dirty="0">
                <a:effectLst/>
                <a:latin typeface="Calibri" panose="020F0502020204030204" pitchFamily="34" charset="0"/>
                <a:ea typeface="Times New Roman" panose="02020603050405020304" pitchFamily="18" charset="0"/>
                <a:cs typeface="B Nazanin" panose="00000400000000000000" pitchFamily="2" charset="-78"/>
              </a:rPr>
              <a:t>یادگیری ماشینی سنتی: </a:t>
            </a:r>
            <a:r>
              <a:rPr lang="en-US" sz="3200" dirty="0">
                <a:effectLst/>
                <a:latin typeface="Times New Roman" panose="02020603050405020304" pitchFamily="18" charset="0"/>
                <a:ea typeface="Times New Roman" panose="02020603050405020304" pitchFamily="18" charset="0"/>
                <a:cs typeface="B Nazanin" panose="00000400000000000000" pitchFamily="2" charset="-78"/>
              </a:rPr>
              <a:t>Scikit-learn</a:t>
            </a:r>
            <a:r>
              <a:rPr lang="fa-IR" sz="3200" dirty="0">
                <a:effectLst/>
                <a:latin typeface="Calibri" panose="020F0502020204030204" pitchFamily="34" charset="0"/>
                <a:ea typeface="Times New Roman" panose="02020603050405020304" pitchFamily="18" charset="0"/>
                <a:cs typeface="B Nazanin" panose="00000400000000000000" pitchFamily="2" charset="-78"/>
              </a:rPr>
              <a:t>، </a:t>
            </a:r>
            <a:r>
              <a:rPr lang="en-US" sz="3200" dirty="0" err="1">
                <a:effectLst/>
                <a:latin typeface="Times New Roman" panose="02020603050405020304" pitchFamily="18" charset="0"/>
                <a:ea typeface="Times New Roman" panose="02020603050405020304" pitchFamily="18" charset="0"/>
                <a:cs typeface="B Nazanin" panose="00000400000000000000" pitchFamily="2" charset="-78"/>
              </a:rPr>
              <a:t>XGBoost</a:t>
            </a:r>
            <a:r>
              <a:rPr lang="fa-IR" sz="3200" dirty="0">
                <a:effectLst/>
                <a:latin typeface="Calibri" panose="020F0502020204030204" pitchFamily="34" charset="0"/>
                <a:ea typeface="Times New Roman" panose="02020603050405020304" pitchFamily="18" charset="0"/>
                <a:cs typeface="B Nazanin" panose="00000400000000000000" pitchFamily="2" charset="-78"/>
              </a:rPr>
              <a:t>، </a:t>
            </a:r>
            <a:r>
              <a:rPr lang="en-US" sz="3200" dirty="0">
                <a:effectLst/>
                <a:latin typeface="Times New Roman" panose="02020603050405020304" pitchFamily="18" charset="0"/>
                <a:ea typeface="Times New Roman" panose="02020603050405020304" pitchFamily="18" charset="0"/>
                <a:cs typeface="B Nazanin" panose="00000400000000000000" pitchFamily="2" charset="-78"/>
              </a:rPr>
              <a:t>Pandas</a:t>
            </a:r>
            <a:r>
              <a:rPr lang="fa-IR" sz="3200" dirty="0">
                <a:effectLst/>
                <a:latin typeface="Calibri" panose="020F0502020204030204" pitchFamily="34" charset="0"/>
                <a:ea typeface="Times New Roman" panose="02020603050405020304" pitchFamily="18" charset="0"/>
                <a:cs typeface="B Nazanin" panose="00000400000000000000" pitchFamily="2" charset="-78"/>
              </a:rPr>
              <a:t>، </a:t>
            </a:r>
            <a:r>
              <a:rPr lang="en-US" sz="3200" dirty="0">
                <a:effectLst/>
                <a:latin typeface="Times New Roman" panose="02020603050405020304" pitchFamily="18" charset="0"/>
                <a:ea typeface="Times New Roman" panose="02020603050405020304" pitchFamily="18" charset="0"/>
                <a:cs typeface="B Nazanin" panose="00000400000000000000" pitchFamily="2" charset="-78"/>
              </a:rPr>
              <a:t>NumPy</a:t>
            </a:r>
            <a:endParaRPr lang="en-US" sz="32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3200" dirty="0">
                <a:effectLst/>
                <a:latin typeface="Calibri" panose="020F0502020204030204" pitchFamily="34" charset="0"/>
                <a:ea typeface="Times New Roman" panose="02020603050405020304" pitchFamily="18" charset="0"/>
                <a:cs typeface="B Nazanin" panose="00000400000000000000" pitchFamily="2" charset="-78"/>
              </a:rPr>
              <a:t>بصری‌سازی: </a:t>
            </a:r>
            <a:r>
              <a:rPr lang="en-US" sz="3200" dirty="0">
                <a:effectLst/>
                <a:latin typeface="Times New Roman" panose="02020603050405020304" pitchFamily="18" charset="0"/>
                <a:ea typeface="Times New Roman" panose="02020603050405020304" pitchFamily="18" charset="0"/>
                <a:cs typeface="B Nazanin" panose="00000400000000000000" pitchFamily="2" charset="-78"/>
              </a:rPr>
              <a:t>Matplotlib</a:t>
            </a:r>
            <a:r>
              <a:rPr lang="fa-IR" sz="3200" dirty="0">
                <a:effectLst/>
                <a:latin typeface="Calibri" panose="020F0502020204030204" pitchFamily="34" charset="0"/>
                <a:ea typeface="Times New Roman" panose="02020603050405020304" pitchFamily="18" charset="0"/>
                <a:cs typeface="B Nazanin" panose="00000400000000000000" pitchFamily="2" charset="-78"/>
              </a:rPr>
              <a:t>، </a:t>
            </a:r>
            <a:r>
              <a:rPr lang="en-US" sz="3200" dirty="0">
                <a:effectLst/>
                <a:latin typeface="Times New Roman" panose="02020603050405020304" pitchFamily="18" charset="0"/>
                <a:ea typeface="Times New Roman" panose="02020603050405020304" pitchFamily="18" charset="0"/>
                <a:cs typeface="B Nazanin" panose="00000400000000000000" pitchFamily="2" charset="-78"/>
              </a:rPr>
              <a:t>Seaborn</a:t>
            </a:r>
            <a:endParaRPr lang="en-US" sz="3200" dirty="0">
              <a:effectLst/>
              <a:latin typeface="Calibri" panose="020F0502020204030204" pitchFamily="34" charset="0"/>
              <a:ea typeface="Calibri" panose="020F0502020204030204" pitchFamily="34" charset="0"/>
              <a:cs typeface="B Nazanin" panose="00000400000000000000" pitchFamily="2" charset="-78"/>
            </a:endParaRPr>
          </a:p>
        </p:txBody>
      </p:sp>
      <p:sp>
        <p:nvSpPr>
          <p:cNvPr id="4" name="Slide Number Placeholder 3">
            <a:extLst>
              <a:ext uri="{FF2B5EF4-FFF2-40B4-BE49-F238E27FC236}">
                <a16:creationId xmlns:a16="http://schemas.microsoft.com/office/drawing/2014/main" id="{41E20D63-52AF-49ED-989E-932494D6335F}"/>
              </a:ext>
            </a:extLst>
          </p:cNvPr>
          <p:cNvSpPr>
            <a:spLocks noGrp="1"/>
          </p:cNvSpPr>
          <p:nvPr>
            <p:ph type="sldNum" sz="quarter" idx="12"/>
          </p:nvPr>
        </p:nvSpPr>
        <p:spPr/>
        <p:txBody>
          <a:bodyPr/>
          <a:lstStyle/>
          <a:p>
            <a:fld id="{350E12D3-67CE-4585-98F9-828CCA31A217}" type="slidenum">
              <a:rPr lang="en-US" smtClean="0"/>
              <a:t>33</a:t>
            </a:fld>
            <a:endParaRPr lang="en-US"/>
          </a:p>
        </p:txBody>
      </p:sp>
    </p:spTree>
    <p:extLst>
      <p:ext uri="{BB962C8B-B14F-4D97-AF65-F5344CB8AC3E}">
        <p14:creationId xmlns:p14="http://schemas.microsoft.com/office/powerpoint/2010/main" val="24823385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08B5-51DA-45B4-AD81-2AE40930D40A}"/>
              </a:ext>
            </a:extLst>
          </p:cNvPr>
          <p:cNvSpPr>
            <a:spLocks noGrp="1"/>
          </p:cNvSpPr>
          <p:nvPr>
            <p:ph type="title"/>
          </p:nvPr>
        </p:nvSpPr>
        <p:spPr/>
        <p:txBody>
          <a:bodyPr/>
          <a:lstStyle/>
          <a:p>
            <a:pPr algn="r"/>
            <a:r>
              <a:rPr lang="fa-IR" dirty="0">
                <a:cs typeface="B Nazanin" panose="00000400000000000000" pitchFamily="2" charset="-78"/>
              </a:rPr>
              <a:t>بخش دو: ابزارهای هوش مصنوعی</a:t>
            </a:r>
            <a:endParaRPr lang="en-US" dirty="0">
              <a:cs typeface="B Nazanin" panose="00000400000000000000" pitchFamily="2" charset="-78"/>
            </a:endParaRPr>
          </a:p>
        </p:txBody>
      </p:sp>
      <p:graphicFrame>
        <p:nvGraphicFramePr>
          <p:cNvPr id="5" name="Content Placeholder 4">
            <a:extLst>
              <a:ext uri="{FF2B5EF4-FFF2-40B4-BE49-F238E27FC236}">
                <a16:creationId xmlns:a16="http://schemas.microsoft.com/office/drawing/2014/main" id="{3A9D75AB-1083-418D-863E-72AA99D4B488}"/>
              </a:ext>
            </a:extLst>
          </p:cNvPr>
          <p:cNvGraphicFramePr>
            <a:graphicFrameLocks noGrp="1"/>
          </p:cNvGraphicFramePr>
          <p:nvPr>
            <p:ph idx="1"/>
            <p:extLst>
              <p:ext uri="{D42A27DB-BD31-4B8C-83A1-F6EECF244321}">
                <p14:modId xmlns:p14="http://schemas.microsoft.com/office/powerpoint/2010/main" val="4171094106"/>
              </p:ext>
            </p:extLst>
          </p:nvPr>
        </p:nvGraphicFramePr>
        <p:xfrm>
          <a:off x="1097280" y="1318104"/>
          <a:ext cx="10058400" cy="45509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48912C0C-BD5C-4F6B-ABB9-E4BAC2F72CA9}"/>
              </a:ext>
            </a:extLst>
          </p:cNvPr>
          <p:cNvSpPr>
            <a:spLocks noGrp="1"/>
          </p:cNvSpPr>
          <p:nvPr>
            <p:ph type="sldNum" sz="quarter" idx="12"/>
          </p:nvPr>
        </p:nvSpPr>
        <p:spPr/>
        <p:txBody>
          <a:bodyPr/>
          <a:lstStyle/>
          <a:p>
            <a:fld id="{350E12D3-67CE-4585-98F9-828CCA31A217}" type="slidenum">
              <a:rPr lang="en-US" smtClean="0"/>
              <a:t>34</a:t>
            </a:fld>
            <a:endParaRPr lang="en-US"/>
          </a:p>
        </p:txBody>
      </p:sp>
    </p:spTree>
    <p:extLst>
      <p:ext uri="{BB962C8B-B14F-4D97-AF65-F5344CB8AC3E}">
        <p14:creationId xmlns:p14="http://schemas.microsoft.com/office/powerpoint/2010/main" val="3460603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08B5-51DA-45B4-AD81-2AE40930D40A}"/>
              </a:ext>
            </a:extLst>
          </p:cNvPr>
          <p:cNvSpPr>
            <a:spLocks noGrp="1"/>
          </p:cNvSpPr>
          <p:nvPr>
            <p:ph type="title"/>
          </p:nvPr>
        </p:nvSpPr>
        <p:spPr/>
        <p:txBody>
          <a:bodyPr/>
          <a:lstStyle/>
          <a:p>
            <a:pPr algn="r"/>
            <a:r>
              <a:rPr lang="fa-IR" dirty="0">
                <a:cs typeface="B Nazanin" panose="00000400000000000000" pitchFamily="2" charset="-78"/>
              </a:rPr>
              <a:t>بخش دو: ابزارهای هوش مصنوعی</a:t>
            </a:r>
            <a:endParaRPr lang="en-US" dirty="0">
              <a:cs typeface="B Nazanin" panose="00000400000000000000" pitchFamily="2" charset="-78"/>
            </a:endParaRPr>
          </a:p>
        </p:txBody>
      </p:sp>
      <p:pic>
        <p:nvPicPr>
          <p:cNvPr id="6" name="Content Placeholder 5">
            <a:extLst>
              <a:ext uri="{FF2B5EF4-FFF2-40B4-BE49-F238E27FC236}">
                <a16:creationId xmlns:a16="http://schemas.microsoft.com/office/drawing/2014/main" id="{2D48DA96-8ECA-49B6-9426-18538057749D}"/>
              </a:ext>
            </a:extLst>
          </p:cNvPr>
          <p:cNvPicPr>
            <a:picLocks noGrp="1" noChangeAspect="1"/>
          </p:cNvPicPr>
          <p:nvPr>
            <p:ph idx="1"/>
          </p:nvPr>
        </p:nvPicPr>
        <p:blipFill>
          <a:blip r:embed="rId2"/>
          <a:stretch>
            <a:fillRect/>
          </a:stretch>
        </p:blipFill>
        <p:spPr>
          <a:xfrm>
            <a:off x="1251938" y="1373868"/>
            <a:ext cx="9505708" cy="4856013"/>
          </a:xfrm>
        </p:spPr>
      </p:pic>
      <p:sp>
        <p:nvSpPr>
          <p:cNvPr id="4" name="Slide Number Placeholder 3">
            <a:extLst>
              <a:ext uri="{FF2B5EF4-FFF2-40B4-BE49-F238E27FC236}">
                <a16:creationId xmlns:a16="http://schemas.microsoft.com/office/drawing/2014/main" id="{48912C0C-BD5C-4F6B-ABB9-E4BAC2F72CA9}"/>
              </a:ext>
            </a:extLst>
          </p:cNvPr>
          <p:cNvSpPr>
            <a:spLocks noGrp="1"/>
          </p:cNvSpPr>
          <p:nvPr>
            <p:ph type="sldNum" sz="quarter" idx="12"/>
          </p:nvPr>
        </p:nvSpPr>
        <p:spPr/>
        <p:txBody>
          <a:bodyPr/>
          <a:lstStyle/>
          <a:p>
            <a:fld id="{350E12D3-67CE-4585-98F9-828CCA31A217}" type="slidenum">
              <a:rPr lang="en-US" smtClean="0"/>
              <a:t>35</a:t>
            </a:fld>
            <a:endParaRPr lang="en-US"/>
          </a:p>
        </p:txBody>
      </p:sp>
    </p:spTree>
    <p:extLst>
      <p:ext uri="{BB962C8B-B14F-4D97-AF65-F5344CB8AC3E}">
        <p14:creationId xmlns:p14="http://schemas.microsoft.com/office/powerpoint/2010/main" val="1298906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F76DE-2733-4596-B782-83701FFCF3EF}"/>
              </a:ext>
            </a:extLst>
          </p:cNvPr>
          <p:cNvSpPr>
            <a:spLocks noGrp="1"/>
          </p:cNvSpPr>
          <p:nvPr>
            <p:ph type="title"/>
          </p:nvPr>
        </p:nvSpPr>
        <p:spPr/>
        <p:txBody>
          <a:bodyPr>
            <a:normAutofit/>
          </a:bodyPr>
          <a:lstStyle/>
          <a:p>
            <a:pPr algn="r" rtl="1">
              <a:lnSpc>
                <a:spcPct val="107000"/>
              </a:lnSpc>
              <a:spcBef>
                <a:spcPts val="0"/>
              </a:spcBef>
              <a:spcAft>
                <a:spcPts val="800"/>
              </a:spcAft>
            </a:pPr>
            <a:r>
              <a:rPr lang="fa-IR" sz="2400" dirty="0">
                <a:effectLst/>
                <a:latin typeface="Calibri" panose="020F0502020204030204" pitchFamily="34" charset="0"/>
                <a:ea typeface="Calibri" panose="020F0502020204030204" pitchFamily="34" charset="0"/>
                <a:cs typeface="B Nazanin" panose="00000400000000000000" pitchFamily="2" charset="-78"/>
              </a:rPr>
              <a:t>ابزارهای هوش مصنوعی عصر:</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https://notebooklm.google.com/</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p:txBody>
      </p:sp>
      <p:sp>
        <p:nvSpPr>
          <p:cNvPr id="3" name="Content Placeholder 2">
            <a:extLst>
              <a:ext uri="{FF2B5EF4-FFF2-40B4-BE49-F238E27FC236}">
                <a16:creationId xmlns:a16="http://schemas.microsoft.com/office/drawing/2014/main" id="{AB0B1DBB-5993-4483-A7B5-F627CC7AE53D}"/>
              </a:ext>
            </a:extLst>
          </p:cNvPr>
          <p:cNvSpPr>
            <a:spLocks noGrp="1"/>
          </p:cNvSpPr>
          <p:nvPr>
            <p:ph idx="1"/>
          </p:nvPr>
        </p:nvSpPr>
        <p:spPr/>
        <p:txBody>
          <a:bodyPr>
            <a:normAutofit/>
          </a:bodyPr>
          <a:lstStyle/>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1E20D63-52AF-49ED-989E-932494D6335F}"/>
              </a:ext>
            </a:extLst>
          </p:cNvPr>
          <p:cNvSpPr>
            <a:spLocks noGrp="1"/>
          </p:cNvSpPr>
          <p:nvPr>
            <p:ph type="sldNum" sz="quarter" idx="12"/>
          </p:nvPr>
        </p:nvSpPr>
        <p:spPr/>
        <p:txBody>
          <a:bodyPr/>
          <a:lstStyle/>
          <a:p>
            <a:fld id="{350E12D3-67CE-4585-98F9-828CCA31A217}" type="slidenum">
              <a:rPr lang="en-US" smtClean="0"/>
              <a:t>36</a:t>
            </a:fld>
            <a:endParaRPr lang="en-US"/>
          </a:p>
        </p:txBody>
      </p:sp>
      <p:pic>
        <p:nvPicPr>
          <p:cNvPr id="6" name="Picture 5">
            <a:extLst>
              <a:ext uri="{FF2B5EF4-FFF2-40B4-BE49-F238E27FC236}">
                <a16:creationId xmlns:a16="http://schemas.microsoft.com/office/drawing/2014/main" id="{08FF5000-00C8-410C-B867-8C7F62AF1E01}"/>
              </a:ext>
            </a:extLst>
          </p:cNvPr>
          <p:cNvPicPr>
            <a:picLocks noChangeAspect="1"/>
          </p:cNvPicPr>
          <p:nvPr/>
        </p:nvPicPr>
        <p:blipFill>
          <a:blip r:embed="rId3"/>
          <a:stretch>
            <a:fillRect/>
          </a:stretch>
        </p:blipFill>
        <p:spPr>
          <a:xfrm>
            <a:off x="649045" y="1335018"/>
            <a:ext cx="10445675" cy="5001695"/>
          </a:xfrm>
          <a:prstGeom prst="rect">
            <a:avLst/>
          </a:prstGeom>
        </p:spPr>
      </p:pic>
    </p:spTree>
    <p:extLst>
      <p:ext uri="{BB962C8B-B14F-4D97-AF65-F5344CB8AC3E}">
        <p14:creationId xmlns:p14="http://schemas.microsoft.com/office/powerpoint/2010/main" val="31782850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F76DE-2733-4596-B782-83701FFCF3EF}"/>
              </a:ext>
            </a:extLst>
          </p:cNvPr>
          <p:cNvSpPr>
            <a:spLocks noGrp="1"/>
          </p:cNvSpPr>
          <p:nvPr>
            <p:ph type="title"/>
          </p:nvPr>
        </p:nvSpPr>
        <p:spPr/>
        <p:txBody>
          <a:bodyPr>
            <a:normAutofit/>
          </a:bodyPr>
          <a:lstStyle/>
          <a:p>
            <a:pPr algn="r" rtl="1">
              <a:lnSpc>
                <a:spcPct val="107000"/>
              </a:lnSpc>
              <a:spcBef>
                <a:spcPts val="0"/>
              </a:spcBef>
              <a:spcAft>
                <a:spcPts val="800"/>
              </a:spcAft>
            </a:pPr>
            <a:r>
              <a:rPr lang="fa-IR" sz="2400" dirty="0">
                <a:effectLst/>
                <a:latin typeface="Calibri" panose="020F0502020204030204" pitchFamily="34" charset="0"/>
                <a:ea typeface="Calibri" panose="020F0502020204030204" pitchFamily="34" charset="0"/>
                <a:cs typeface="B Nazanin" panose="00000400000000000000" pitchFamily="2" charset="-78"/>
              </a:rPr>
              <a:t>ابزارهای هوش مصنوعی عصر:</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https://notebooklm.google.com/</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p:txBody>
      </p:sp>
      <p:sp>
        <p:nvSpPr>
          <p:cNvPr id="3" name="Content Placeholder 2">
            <a:extLst>
              <a:ext uri="{FF2B5EF4-FFF2-40B4-BE49-F238E27FC236}">
                <a16:creationId xmlns:a16="http://schemas.microsoft.com/office/drawing/2014/main" id="{AB0B1DBB-5993-4483-A7B5-F627CC7AE53D}"/>
              </a:ext>
            </a:extLst>
          </p:cNvPr>
          <p:cNvSpPr>
            <a:spLocks noGrp="1"/>
          </p:cNvSpPr>
          <p:nvPr>
            <p:ph idx="1"/>
          </p:nvPr>
        </p:nvSpPr>
        <p:spPr/>
        <p:txBody>
          <a:bodyPr>
            <a:normAutofit/>
          </a:bodyPr>
          <a:lstStyle/>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1E20D63-52AF-49ED-989E-932494D6335F}"/>
              </a:ext>
            </a:extLst>
          </p:cNvPr>
          <p:cNvSpPr>
            <a:spLocks noGrp="1"/>
          </p:cNvSpPr>
          <p:nvPr>
            <p:ph type="sldNum" sz="quarter" idx="12"/>
          </p:nvPr>
        </p:nvSpPr>
        <p:spPr/>
        <p:txBody>
          <a:bodyPr/>
          <a:lstStyle/>
          <a:p>
            <a:fld id="{350E12D3-67CE-4585-98F9-828CCA31A217}" type="slidenum">
              <a:rPr lang="en-US" smtClean="0"/>
              <a:t>37</a:t>
            </a:fld>
            <a:endParaRPr lang="en-US"/>
          </a:p>
        </p:txBody>
      </p:sp>
      <p:pic>
        <p:nvPicPr>
          <p:cNvPr id="7" name="Picture 6">
            <a:extLst>
              <a:ext uri="{FF2B5EF4-FFF2-40B4-BE49-F238E27FC236}">
                <a16:creationId xmlns:a16="http://schemas.microsoft.com/office/drawing/2014/main" id="{7233DD6B-4137-4E04-86A5-B8B4C7139CF8}"/>
              </a:ext>
            </a:extLst>
          </p:cNvPr>
          <p:cNvPicPr>
            <a:picLocks noChangeAspect="1"/>
          </p:cNvPicPr>
          <p:nvPr/>
        </p:nvPicPr>
        <p:blipFill>
          <a:blip r:embed="rId3"/>
          <a:stretch>
            <a:fillRect/>
          </a:stretch>
        </p:blipFill>
        <p:spPr>
          <a:xfrm>
            <a:off x="355003" y="1211946"/>
            <a:ext cx="10951285" cy="5108867"/>
          </a:xfrm>
          <a:prstGeom prst="rect">
            <a:avLst/>
          </a:prstGeom>
        </p:spPr>
      </p:pic>
    </p:spTree>
    <p:extLst>
      <p:ext uri="{BB962C8B-B14F-4D97-AF65-F5344CB8AC3E}">
        <p14:creationId xmlns:p14="http://schemas.microsoft.com/office/powerpoint/2010/main" val="40090501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F76DE-2733-4596-B782-83701FFCF3EF}"/>
              </a:ext>
            </a:extLst>
          </p:cNvPr>
          <p:cNvSpPr>
            <a:spLocks noGrp="1"/>
          </p:cNvSpPr>
          <p:nvPr>
            <p:ph type="title"/>
          </p:nvPr>
        </p:nvSpPr>
        <p:spPr/>
        <p:txBody>
          <a:bodyPr>
            <a:normAutofit/>
          </a:bodyPr>
          <a:lstStyle/>
          <a:p>
            <a:pPr algn="r" rtl="1">
              <a:lnSpc>
                <a:spcPct val="107000"/>
              </a:lnSpc>
              <a:spcBef>
                <a:spcPts val="0"/>
              </a:spcBef>
              <a:spcAft>
                <a:spcPts val="800"/>
              </a:spcAft>
            </a:pPr>
            <a:r>
              <a:rPr lang="fa-IR" sz="2400" dirty="0">
                <a:effectLst/>
                <a:latin typeface="Calibri" panose="020F0502020204030204" pitchFamily="34" charset="0"/>
                <a:ea typeface="Calibri" panose="020F0502020204030204" pitchFamily="34" charset="0"/>
                <a:cs typeface="B Nazanin" panose="00000400000000000000" pitchFamily="2" charset="-78"/>
              </a:rPr>
              <a:t>ابزارهای هوش مصنوعی عصر:</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https://notebooklm.google.com/</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p:txBody>
      </p:sp>
      <p:sp>
        <p:nvSpPr>
          <p:cNvPr id="3" name="Content Placeholder 2">
            <a:extLst>
              <a:ext uri="{FF2B5EF4-FFF2-40B4-BE49-F238E27FC236}">
                <a16:creationId xmlns:a16="http://schemas.microsoft.com/office/drawing/2014/main" id="{AB0B1DBB-5993-4483-A7B5-F627CC7AE53D}"/>
              </a:ext>
            </a:extLst>
          </p:cNvPr>
          <p:cNvSpPr>
            <a:spLocks noGrp="1"/>
          </p:cNvSpPr>
          <p:nvPr>
            <p:ph idx="1"/>
          </p:nvPr>
        </p:nvSpPr>
        <p:spPr/>
        <p:txBody>
          <a:bodyPr>
            <a:normAutofit/>
          </a:bodyPr>
          <a:lstStyle/>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1E20D63-52AF-49ED-989E-932494D6335F}"/>
              </a:ext>
            </a:extLst>
          </p:cNvPr>
          <p:cNvSpPr>
            <a:spLocks noGrp="1"/>
          </p:cNvSpPr>
          <p:nvPr>
            <p:ph type="sldNum" sz="quarter" idx="12"/>
          </p:nvPr>
        </p:nvSpPr>
        <p:spPr/>
        <p:txBody>
          <a:bodyPr/>
          <a:lstStyle/>
          <a:p>
            <a:fld id="{350E12D3-67CE-4585-98F9-828CCA31A217}" type="slidenum">
              <a:rPr lang="en-US" smtClean="0"/>
              <a:t>38</a:t>
            </a:fld>
            <a:endParaRPr lang="en-US"/>
          </a:p>
        </p:txBody>
      </p:sp>
      <p:pic>
        <p:nvPicPr>
          <p:cNvPr id="6" name="Picture 5">
            <a:extLst>
              <a:ext uri="{FF2B5EF4-FFF2-40B4-BE49-F238E27FC236}">
                <a16:creationId xmlns:a16="http://schemas.microsoft.com/office/drawing/2014/main" id="{6BECB2AB-A15E-4688-9F23-3FD64FACD20A}"/>
              </a:ext>
            </a:extLst>
          </p:cNvPr>
          <p:cNvPicPr>
            <a:picLocks noChangeAspect="1"/>
          </p:cNvPicPr>
          <p:nvPr/>
        </p:nvPicPr>
        <p:blipFill>
          <a:blip r:embed="rId3"/>
          <a:stretch>
            <a:fillRect/>
          </a:stretch>
        </p:blipFill>
        <p:spPr>
          <a:xfrm>
            <a:off x="247426" y="1324214"/>
            <a:ext cx="11435379" cy="5374628"/>
          </a:xfrm>
          <a:prstGeom prst="rect">
            <a:avLst/>
          </a:prstGeom>
        </p:spPr>
      </p:pic>
    </p:spTree>
    <p:extLst>
      <p:ext uri="{BB962C8B-B14F-4D97-AF65-F5344CB8AC3E}">
        <p14:creationId xmlns:p14="http://schemas.microsoft.com/office/powerpoint/2010/main" val="22736072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F76DE-2733-4596-B782-83701FFCF3EF}"/>
              </a:ext>
            </a:extLst>
          </p:cNvPr>
          <p:cNvSpPr>
            <a:spLocks noGrp="1"/>
          </p:cNvSpPr>
          <p:nvPr>
            <p:ph type="title"/>
          </p:nvPr>
        </p:nvSpPr>
        <p:spPr/>
        <p:txBody>
          <a:bodyPr>
            <a:normAutofit/>
          </a:bodyPr>
          <a:lstStyle/>
          <a:p>
            <a:pPr algn="r" rtl="1">
              <a:lnSpc>
                <a:spcPct val="107000"/>
              </a:lnSpc>
              <a:spcBef>
                <a:spcPts val="0"/>
              </a:spcBef>
              <a:spcAft>
                <a:spcPts val="800"/>
              </a:spcAft>
            </a:pPr>
            <a:r>
              <a:rPr lang="fa-IR" sz="2400" dirty="0">
                <a:effectLst/>
                <a:latin typeface="Calibri" panose="020F0502020204030204" pitchFamily="34" charset="0"/>
                <a:ea typeface="Calibri" panose="020F0502020204030204" pitchFamily="34" charset="0"/>
                <a:cs typeface="B Nazanin" panose="00000400000000000000" pitchFamily="2" charset="-78"/>
              </a:rPr>
              <a:t>ابزارهای هوش مصنوعی عصر:</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https://notebooklm.google.com/</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p:txBody>
      </p:sp>
      <p:pic>
        <p:nvPicPr>
          <p:cNvPr id="5" name="How_a_Machine_Learns_to_See">
            <a:hlinkClick r:id="" action="ppaction://media"/>
            <a:extLst>
              <a:ext uri="{FF2B5EF4-FFF2-40B4-BE49-F238E27FC236}">
                <a16:creationId xmlns:a16="http://schemas.microsoft.com/office/drawing/2014/main" id="{A00AFDC9-9A6B-4949-A06F-C08B00890E9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89966" y="1274005"/>
            <a:ext cx="9109035" cy="5123721"/>
          </a:xfrm>
        </p:spPr>
      </p:pic>
      <p:sp>
        <p:nvSpPr>
          <p:cNvPr id="4" name="Slide Number Placeholder 3">
            <a:extLst>
              <a:ext uri="{FF2B5EF4-FFF2-40B4-BE49-F238E27FC236}">
                <a16:creationId xmlns:a16="http://schemas.microsoft.com/office/drawing/2014/main" id="{41E20D63-52AF-49ED-989E-932494D6335F}"/>
              </a:ext>
            </a:extLst>
          </p:cNvPr>
          <p:cNvSpPr>
            <a:spLocks noGrp="1"/>
          </p:cNvSpPr>
          <p:nvPr>
            <p:ph type="sldNum" sz="quarter" idx="12"/>
          </p:nvPr>
        </p:nvSpPr>
        <p:spPr/>
        <p:txBody>
          <a:bodyPr/>
          <a:lstStyle/>
          <a:p>
            <a:fld id="{350E12D3-67CE-4585-98F9-828CCA31A217}" type="slidenum">
              <a:rPr lang="en-US" smtClean="0"/>
              <a:t>39</a:t>
            </a:fld>
            <a:endParaRPr lang="en-US"/>
          </a:p>
        </p:txBody>
      </p:sp>
    </p:spTree>
    <p:extLst>
      <p:ext uri="{BB962C8B-B14F-4D97-AF65-F5344CB8AC3E}">
        <p14:creationId xmlns:p14="http://schemas.microsoft.com/office/powerpoint/2010/main" val="4092744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1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F76DE-2733-4596-B782-83701FFCF3EF}"/>
              </a:ext>
            </a:extLst>
          </p:cNvPr>
          <p:cNvSpPr>
            <a:spLocks noGrp="1"/>
          </p:cNvSpPr>
          <p:nvPr>
            <p:ph type="title"/>
          </p:nvPr>
        </p:nvSpPr>
        <p:spPr/>
        <p:txBody>
          <a:bodyPr>
            <a:normAutofit/>
          </a:bodyPr>
          <a:lstStyle/>
          <a:p>
            <a:pPr marL="0" marR="0" algn="r" rtl="1">
              <a:lnSpc>
                <a:spcPct val="107000"/>
              </a:lnSpc>
              <a:spcBef>
                <a:spcPts val="0"/>
              </a:spcBef>
              <a:spcAft>
                <a:spcPts val="800"/>
              </a:spcAft>
            </a:pPr>
            <a:r>
              <a:rPr lang="fa-IR" sz="4000" b="1" dirty="0">
                <a:effectLst/>
                <a:latin typeface="Calibri" panose="020F0502020204030204" pitchFamily="34" charset="0"/>
                <a:ea typeface="Times New Roman" panose="02020603050405020304" pitchFamily="18" charset="0"/>
                <a:cs typeface="B Nazanin" panose="00000400000000000000" pitchFamily="2" charset="-78"/>
              </a:rPr>
              <a:t>تاریخچه</a:t>
            </a:r>
            <a:endParaRPr lang="en-US" sz="4000" dirty="0">
              <a:effectLst/>
              <a:latin typeface="Calibri" panose="020F0502020204030204" pitchFamily="34" charset="0"/>
              <a:ea typeface="Calibri" panose="020F0502020204030204" pitchFamily="34" charset="0"/>
              <a:cs typeface="B Nazanin" panose="00000400000000000000" pitchFamily="2" charset="-78"/>
            </a:endParaRPr>
          </a:p>
        </p:txBody>
      </p:sp>
      <p:sp>
        <p:nvSpPr>
          <p:cNvPr id="3" name="Content Placeholder 2">
            <a:extLst>
              <a:ext uri="{FF2B5EF4-FFF2-40B4-BE49-F238E27FC236}">
                <a16:creationId xmlns:a16="http://schemas.microsoft.com/office/drawing/2014/main" id="{AB0B1DBB-5993-4483-A7B5-F627CC7AE53D}"/>
              </a:ext>
            </a:extLst>
          </p:cNvPr>
          <p:cNvSpPr>
            <a:spLocks noGrp="1"/>
          </p:cNvSpPr>
          <p:nvPr>
            <p:ph idx="1"/>
          </p:nvPr>
        </p:nvSpPr>
        <p:spPr>
          <a:xfrm>
            <a:off x="342900" y="1394960"/>
            <a:ext cx="11242257" cy="5463040"/>
          </a:xfrm>
        </p:spPr>
        <p:txBody>
          <a:bodyPr>
            <a:norm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sz="2400" b="1" i="0" u="none" strike="noStrike" cap="none" normalizeH="0" baseline="0" dirty="0">
                <a:ln>
                  <a:noFill/>
                </a:ln>
                <a:solidFill>
                  <a:schemeClr val="tx1"/>
                </a:solidFill>
                <a:effectLst/>
                <a:latin typeface="Arial" panose="020B0604020202020204" pitchFamily="34" charset="0"/>
                <a:cs typeface="B Nazanin" panose="00000400000000000000" pitchFamily="2" charset="-78"/>
              </a:rPr>
              <a:t>نقطه عطف </a:t>
            </a:r>
            <a:r>
              <a:rPr kumimoji="0" lang="fa-IR" altLang="en-US" sz="2400" b="1" i="0" u="none" strike="noStrike" cap="none" normalizeH="0" baseline="0" dirty="0">
                <a:ln>
                  <a:noFill/>
                </a:ln>
                <a:solidFill>
                  <a:schemeClr val="tx1"/>
                </a:solidFill>
                <a:effectLst/>
                <a:latin typeface="Arial" panose="020B0604020202020204" pitchFamily="34" charset="0"/>
                <a:cs typeface="B Nazanin" panose="00000400000000000000" pitchFamily="2" charset="-78"/>
              </a:rPr>
              <a:t>۱: ۱۹۵۶ - </a:t>
            </a:r>
            <a:r>
              <a:rPr kumimoji="0" lang="ar-SA" altLang="en-US" sz="2400" b="1" i="0" u="none" strike="noStrike" cap="none" normalizeH="0" baseline="0" dirty="0">
                <a:ln>
                  <a:noFill/>
                </a:ln>
                <a:solidFill>
                  <a:schemeClr val="tx1"/>
                </a:solidFill>
                <a:effectLst/>
                <a:latin typeface="Arial" panose="020B0604020202020204" pitchFamily="34" charset="0"/>
                <a:cs typeface="B Nazanin" panose="00000400000000000000" pitchFamily="2" charset="-78"/>
              </a:rPr>
              <a:t>کنفرانس دارتموث</a:t>
            </a:r>
            <a:endParaRPr kumimoji="0" lang="en-US" altLang="en-US" sz="2400" b="1"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rPr>
              <a:t>نقطه شروع رسمی هوش مصنوعی؛ دانشمندان ایده ماشین‌های متفکر را مطرح کردند و پایه یادگیری ماشین را بنا نهادند</a:t>
            </a:r>
            <a:r>
              <a:rPr kumimoji="0" lang="en-US"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rPr>
              <a:t>.</a:t>
            </a: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sz="2400" b="1" i="0" u="none" strike="noStrike" cap="none" normalizeH="0" baseline="0" dirty="0">
                <a:ln>
                  <a:noFill/>
                </a:ln>
                <a:solidFill>
                  <a:schemeClr val="tx1"/>
                </a:solidFill>
                <a:effectLst/>
                <a:latin typeface="Arial" panose="020B0604020202020204" pitchFamily="34" charset="0"/>
                <a:cs typeface="B Nazanin" panose="00000400000000000000" pitchFamily="2" charset="-78"/>
              </a:rPr>
              <a:t>نقطه عطف </a:t>
            </a:r>
            <a:r>
              <a:rPr kumimoji="0" lang="fa-IR" altLang="en-US" sz="2400" b="1" i="0" u="none" strike="noStrike" cap="none" normalizeH="0" baseline="0" dirty="0">
                <a:ln>
                  <a:noFill/>
                </a:ln>
                <a:solidFill>
                  <a:schemeClr val="tx1"/>
                </a:solidFill>
                <a:effectLst/>
                <a:latin typeface="Arial" panose="020B0604020202020204" pitchFamily="34" charset="0"/>
                <a:cs typeface="B Nazanin" panose="00000400000000000000" pitchFamily="2" charset="-78"/>
              </a:rPr>
              <a:t>۲: ۱۹۹۷</a:t>
            </a:r>
            <a:r>
              <a:rPr kumimoji="0" lang="en-US" altLang="en-US" sz="2400" b="1" i="0" u="none" strike="noStrike" cap="none" normalizeH="0" baseline="0" dirty="0">
                <a:ln>
                  <a:noFill/>
                </a:ln>
                <a:solidFill>
                  <a:schemeClr val="tx1"/>
                </a:solidFill>
                <a:effectLst/>
                <a:latin typeface="Arial" panose="020B0604020202020204" pitchFamily="34" charset="0"/>
                <a:cs typeface="B Nazanin" panose="00000400000000000000" pitchFamily="2" charset="-78"/>
              </a:rPr>
              <a:t> - IBM Deep Blue</a:t>
            </a: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rPr>
              <a:t>کامپیوتر</a:t>
            </a:r>
            <a:r>
              <a:rPr kumimoji="0" lang="en-US"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rPr>
              <a:t> Deep Blue </a:t>
            </a:r>
            <a:r>
              <a:rPr kumimoji="0" lang="ar-SA"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rPr>
              <a:t>قهرمان شطرنج گری کاسپاروف را شکست داد و پتانسیل هوش مصنوعی در بازی‌های استراتژیک را نشان داد</a:t>
            </a:r>
            <a:r>
              <a:rPr kumimoji="0" lang="en-US"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rPr>
              <a:t>.</a:t>
            </a: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sz="2400" b="1" i="0" u="none" strike="noStrike" cap="none" normalizeH="0" baseline="0" dirty="0">
                <a:ln>
                  <a:noFill/>
                </a:ln>
                <a:solidFill>
                  <a:schemeClr val="tx1"/>
                </a:solidFill>
                <a:effectLst/>
                <a:latin typeface="Arial" panose="020B0604020202020204" pitchFamily="34" charset="0"/>
                <a:cs typeface="B Nazanin" panose="00000400000000000000" pitchFamily="2" charset="-78"/>
              </a:rPr>
              <a:t>نقطه عطف </a:t>
            </a:r>
            <a:r>
              <a:rPr kumimoji="0" lang="fa-IR" altLang="en-US" sz="2400" b="1" i="0" u="none" strike="noStrike" cap="none" normalizeH="0" baseline="0" dirty="0">
                <a:ln>
                  <a:noFill/>
                </a:ln>
                <a:solidFill>
                  <a:schemeClr val="tx1"/>
                </a:solidFill>
                <a:effectLst/>
                <a:latin typeface="Arial" panose="020B0604020202020204" pitchFamily="34" charset="0"/>
                <a:cs typeface="B Nazanin" panose="00000400000000000000" pitchFamily="2" charset="-78"/>
              </a:rPr>
              <a:t>۳: ۲۰۱۶</a:t>
            </a:r>
            <a:r>
              <a:rPr kumimoji="0" lang="en-US" altLang="en-US" sz="2400" b="1" i="0" u="none" strike="noStrike" cap="none" normalizeH="0" baseline="0" dirty="0">
                <a:ln>
                  <a:noFill/>
                </a:ln>
                <a:solidFill>
                  <a:schemeClr val="tx1"/>
                </a:solidFill>
                <a:effectLst/>
                <a:latin typeface="Arial" panose="020B0604020202020204" pitchFamily="34" charset="0"/>
                <a:cs typeface="B Nazanin" panose="00000400000000000000" pitchFamily="2" charset="-78"/>
              </a:rPr>
              <a:t> - Google’s AlphaGo</a:t>
            </a: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rPr>
              <a:t>AlphaGo </a:t>
            </a:r>
            <a:r>
              <a:rPr kumimoji="0" lang="ar-SA"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rPr>
              <a:t>با یادگیری عمیق و تقویتی، بهترین بازیکن گو (لی سدول) را شکست و خلاقیت ماشین‌ها را </a:t>
            </a:r>
            <a:r>
              <a:rPr kumimoji="0" lang="fa-IR"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rPr>
              <a:t>ثابت کرد</a:t>
            </a:r>
            <a:r>
              <a:rPr kumimoji="0" lang="ar-SA"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rPr>
              <a:t> </a:t>
            </a:r>
            <a:endParaRPr kumimoji="0" lang="fa-IR"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sz="2400" b="1" i="0" u="none" strike="noStrike" cap="none" normalizeH="0" baseline="0" dirty="0">
                <a:ln>
                  <a:noFill/>
                </a:ln>
                <a:solidFill>
                  <a:schemeClr val="tx1"/>
                </a:solidFill>
                <a:effectLst/>
                <a:latin typeface="Arial" panose="020B0604020202020204" pitchFamily="34" charset="0"/>
                <a:cs typeface="B Nazanin" panose="00000400000000000000" pitchFamily="2" charset="-78"/>
              </a:rPr>
              <a:t>نقطه عطف </a:t>
            </a:r>
            <a:r>
              <a:rPr kumimoji="0" lang="fa-IR" altLang="en-US" sz="2400" b="1" i="0" u="none" strike="noStrike" cap="none" normalizeH="0" baseline="0" dirty="0">
                <a:ln>
                  <a:noFill/>
                </a:ln>
                <a:solidFill>
                  <a:schemeClr val="tx1"/>
                </a:solidFill>
                <a:effectLst/>
                <a:latin typeface="Arial" panose="020B0604020202020204" pitchFamily="34" charset="0"/>
                <a:cs typeface="B Nazanin" panose="00000400000000000000" pitchFamily="2" charset="-78"/>
              </a:rPr>
              <a:t>۴: </a:t>
            </a:r>
            <a:r>
              <a:rPr kumimoji="0" lang="ar-SA" altLang="en-US" sz="2400" b="1" i="0" u="none" strike="noStrike" cap="none" normalizeH="0" baseline="0" dirty="0">
                <a:ln>
                  <a:noFill/>
                </a:ln>
                <a:solidFill>
                  <a:schemeClr val="tx1"/>
                </a:solidFill>
                <a:effectLst/>
                <a:latin typeface="Arial" panose="020B0604020202020204" pitchFamily="34" charset="0"/>
                <a:cs typeface="B Nazanin" panose="00000400000000000000" pitchFamily="2" charset="-78"/>
              </a:rPr>
              <a:t>امروز </a:t>
            </a:r>
            <a:r>
              <a:rPr kumimoji="0" lang="fa-IR" altLang="en-US" sz="2400" b="1" i="0" u="none" strike="noStrike" cap="none" normalizeH="0" baseline="0" dirty="0">
                <a:ln>
                  <a:noFill/>
                </a:ln>
                <a:solidFill>
                  <a:schemeClr val="tx1"/>
                </a:solidFill>
                <a:effectLst/>
                <a:latin typeface="Arial" panose="020B0604020202020204" pitchFamily="34" charset="0"/>
                <a:cs typeface="B Nazanin" panose="00000400000000000000" pitchFamily="2" charset="-78"/>
              </a:rPr>
              <a:t>- </a:t>
            </a:r>
            <a:r>
              <a:rPr kumimoji="0" lang="ar-SA" altLang="en-US" sz="2400" b="1" i="0" u="none" strike="noStrike" cap="none" normalizeH="0" baseline="0" dirty="0">
                <a:ln>
                  <a:noFill/>
                </a:ln>
                <a:solidFill>
                  <a:schemeClr val="tx1"/>
                </a:solidFill>
                <a:effectLst/>
                <a:latin typeface="Arial" panose="020B0604020202020204" pitchFamily="34" charset="0"/>
                <a:cs typeface="B Nazanin" panose="00000400000000000000" pitchFamily="2" charset="-78"/>
              </a:rPr>
              <a:t>کاربردهای گسترده</a:t>
            </a:r>
            <a:endParaRPr kumimoji="0" lang="en-US" altLang="en-US" sz="2400" b="1"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rPr>
              <a:t>هوش مصنوعی مقاله می‌نویسد، هنر تولید می‌کند و خودروهای خودران را هدایت می‌کند؛ نتیجه داده‌های بزرگ و</a:t>
            </a:r>
            <a:r>
              <a:rPr kumimoji="0" lang="en-US"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rPr>
              <a:t> GPUs.</a:t>
            </a:r>
            <a:r>
              <a:rPr kumimoji="0" lang="fa-IR"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rPr>
              <a:t>قدرمند</a:t>
            </a:r>
            <a:endParaRPr kumimoji="0" lang="en-US"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4" name="Slide Number Placeholder 3">
            <a:extLst>
              <a:ext uri="{FF2B5EF4-FFF2-40B4-BE49-F238E27FC236}">
                <a16:creationId xmlns:a16="http://schemas.microsoft.com/office/drawing/2014/main" id="{D69E32D8-876B-49AF-9CC0-C56A1094B8A0}"/>
              </a:ext>
            </a:extLst>
          </p:cNvPr>
          <p:cNvSpPr>
            <a:spLocks noGrp="1"/>
          </p:cNvSpPr>
          <p:nvPr>
            <p:ph type="sldNum" sz="quarter" idx="12"/>
          </p:nvPr>
        </p:nvSpPr>
        <p:spPr/>
        <p:txBody>
          <a:bodyPr/>
          <a:lstStyle/>
          <a:p>
            <a:fld id="{350E12D3-67CE-4585-98F9-828CCA31A217}" type="slidenum">
              <a:rPr lang="en-US" smtClean="0"/>
              <a:t>4</a:t>
            </a:fld>
            <a:endParaRPr lang="en-US"/>
          </a:p>
        </p:txBody>
      </p:sp>
      <p:sp>
        <p:nvSpPr>
          <p:cNvPr id="5" name="AutoShape 2" descr="کنفرانس دارتموث ۱۹۵۶">
            <a:extLst>
              <a:ext uri="{FF2B5EF4-FFF2-40B4-BE49-F238E27FC236}">
                <a16:creationId xmlns:a16="http://schemas.microsoft.com/office/drawing/2014/main" id="{44913D3E-20C7-4BD9-939D-3F25371579BF}"/>
              </a:ext>
            </a:extLst>
          </p:cNvPr>
          <p:cNvSpPr>
            <a:spLocks noChangeAspect="1" noChangeArrowheads="1"/>
          </p:cNvSpPr>
          <p:nvPr/>
        </p:nvSpPr>
        <p:spPr bwMode="auto">
          <a:xfrm>
            <a:off x="190500" y="-8302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3" descr="گری کاسپاروف و Deep Blue">
            <a:extLst>
              <a:ext uri="{FF2B5EF4-FFF2-40B4-BE49-F238E27FC236}">
                <a16:creationId xmlns:a16="http://schemas.microsoft.com/office/drawing/2014/main" id="{86283FBE-5507-4664-AA9A-4AE20B08AE4D}"/>
              </a:ext>
            </a:extLst>
          </p:cNvPr>
          <p:cNvSpPr>
            <a:spLocks noChangeAspect="1" noChangeArrowheads="1"/>
          </p:cNvSpPr>
          <p:nvPr/>
        </p:nvSpPr>
        <p:spPr bwMode="auto">
          <a:xfrm>
            <a:off x="190500" y="-282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AlphaGo و لی سدول">
            <a:extLst>
              <a:ext uri="{FF2B5EF4-FFF2-40B4-BE49-F238E27FC236}">
                <a16:creationId xmlns:a16="http://schemas.microsoft.com/office/drawing/2014/main" id="{77048F5A-5C30-4D33-8CF2-EE089D74530C}"/>
              </a:ext>
            </a:extLst>
          </p:cNvPr>
          <p:cNvSpPr>
            <a:spLocks noChangeAspect="1" noChangeArrowheads="1"/>
          </p:cNvSpPr>
          <p:nvPr/>
        </p:nvSpPr>
        <p:spPr bwMode="auto">
          <a:xfrm>
            <a:off x="190500" y="2667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693463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F76DE-2733-4596-B782-83701FFCF3EF}"/>
              </a:ext>
            </a:extLst>
          </p:cNvPr>
          <p:cNvSpPr>
            <a:spLocks noGrp="1"/>
          </p:cNvSpPr>
          <p:nvPr>
            <p:ph type="title"/>
          </p:nvPr>
        </p:nvSpPr>
        <p:spPr/>
        <p:txBody>
          <a:bodyPr>
            <a:normAutofit/>
          </a:bodyPr>
          <a:lstStyle/>
          <a:p>
            <a:pPr algn="r" rtl="1">
              <a:lnSpc>
                <a:spcPct val="107000"/>
              </a:lnSpc>
              <a:spcBef>
                <a:spcPts val="0"/>
              </a:spcBef>
              <a:spcAft>
                <a:spcPts val="800"/>
              </a:spcAft>
            </a:pPr>
            <a:r>
              <a:rPr lang="fa-IR" sz="2400" dirty="0">
                <a:effectLst/>
                <a:latin typeface="Calibri" panose="020F0502020204030204" pitchFamily="34" charset="0"/>
                <a:ea typeface="Calibri" panose="020F0502020204030204" pitchFamily="34" charset="0"/>
                <a:cs typeface="B Nazanin" panose="00000400000000000000" pitchFamily="2" charset="-78"/>
              </a:rPr>
              <a:t>ابزارهای هوش مصنوعی عصر:</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https://notebooklm.google.com/</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p:txBody>
      </p:sp>
      <p:pic>
        <p:nvPicPr>
          <p:cNvPr id="5" name="How_a_Machine_Learns_to_See">
            <a:hlinkClick r:id="" action="ppaction://media"/>
            <a:extLst>
              <a:ext uri="{FF2B5EF4-FFF2-40B4-BE49-F238E27FC236}">
                <a16:creationId xmlns:a16="http://schemas.microsoft.com/office/drawing/2014/main" id="{A00AFDC9-9A6B-4949-A06F-C08B00890E9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89966" y="1274005"/>
            <a:ext cx="9109035" cy="5123721"/>
          </a:xfrm>
        </p:spPr>
      </p:pic>
      <p:sp>
        <p:nvSpPr>
          <p:cNvPr id="4" name="Slide Number Placeholder 3">
            <a:extLst>
              <a:ext uri="{FF2B5EF4-FFF2-40B4-BE49-F238E27FC236}">
                <a16:creationId xmlns:a16="http://schemas.microsoft.com/office/drawing/2014/main" id="{41E20D63-52AF-49ED-989E-932494D6335F}"/>
              </a:ext>
            </a:extLst>
          </p:cNvPr>
          <p:cNvSpPr>
            <a:spLocks noGrp="1"/>
          </p:cNvSpPr>
          <p:nvPr>
            <p:ph type="sldNum" sz="quarter" idx="12"/>
          </p:nvPr>
        </p:nvSpPr>
        <p:spPr/>
        <p:txBody>
          <a:bodyPr/>
          <a:lstStyle/>
          <a:p>
            <a:fld id="{350E12D3-67CE-4585-98F9-828CCA31A217}" type="slidenum">
              <a:rPr lang="en-US" smtClean="0"/>
              <a:t>40</a:t>
            </a:fld>
            <a:endParaRPr lang="en-US"/>
          </a:p>
        </p:txBody>
      </p:sp>
    </p:spTree>
    <p:extLst>
      <p:ext uri="{BB962C8B-B14F-4D97-AF65-F5344CB8AC3E}">
        <p14:creationId xmlns:p14="http://schemas.microsoft.com/office/powerpoint/2010/main" val="39887721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1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F76DE-2733-4596-B782-83701FFCF3EF}"/>
              </a:ext>
            </a:extLst>
          </p:cNvPr>
          <p:cNvSpPr>
            <a:spLocks noGrp="1"/>
          </p:cNvSpPr>
          <p:nvPr>
            <p:ph type="title"/>
          </p:nvPr>
        </p:nvSpPr>
        <p:spPr/>
        <p:txBody>
          <a:bodyPr>
            <a:normAutofit/>
          </a:bodyPr>
          <a:lstStyle/>
          <a:p>
            <a:pPr algn="r" rtl="1">
              <a:lnSpc>
                <a:spcPct val="107000"/>
              </a:lnSpc>
              <a:spcBef>
                <a:spcPts val="0"/>
              </a:spcBef>
              <a:spcAft>
                <a:spcPts val="800"/>
              </a:spcAft>
            </a:pPr>
            <a:r>
              <a:rPr lang="fa-IR" sz="2400" dirty="0">
                <a:effectLst/>
                <a:latin typeface="Calibri" panose="020F0502020204030204" pitchFamily="34" charset="0"/>
                <a:ea typeface="Calibri" panose="020F0502020204030204" pitchFamily="34" charset="0"/>
                <a:cs typeface="B Nazanin" panose="00000400000000000000" pitchFamily="2" charset="-78"/>
              </a:rPr>
              <a:t>ابزارهای هوش مصنوعی عصر:</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https://notebooklm.google.com/</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p:txBody>
      </p:sp>
      <p:sp>
        <p:nvSpPr>
          <p:cNvPr id="4" name="Slide Number Placeholder 3">
            <a:extLst>
              <a:ext uri="{FF2B5EF4-FFF2-40B4-BE49-F238E27FC236}">
                <a16:creationId xmlns:a16="http://schemas.microsoft.com/office/drawing/2014/main" id="{41E20D63-52AF-49ED-989E-932494D6335F}"/>
              </a:ext>
            </a:extLst>
          </p:cNvPr>
          <p:cNvSpPr>
            <a:spLocks noGrp="1"/>
          </p:cNvSpPr>
          <p:nvPr>
            <p:ph type="sldNum" sz="quarter" idx="12"/>
          </p:nvPr>
        </p:nvSpPr>
        <p:spPr/>
        <p:txBody>
          <a:bodyPr/>
          <a:lstStyle/>
          <a:p>
            <a:fld id="{350E12D3-67CE-4585-98F9-828CCA31A217}" type="slidenum">
              <a:rPr lang="en-US" smtClean="0"/>
              <a:t>41</a:t>
            </a:fld>
            <a:endParaRPr lang="en-US"/>
          </a:p>
        </p:txBody>
      </p:sp>
      <p:pic>
        <p:nvPicPr>
          <p:cNvPr id="7" name="راز_«یادگیری»_ماشین__از_پیکسل_تا_تشخیص_گربه_و_کاربردهای_هوش_مصنوعی">
            <a:hlinkClick r:id="" action="ppaction://media"/>
            <a:extLst>
              <a:ext uri="{FF2B5EF4-FFF2-40B4-BE49-F238E27FC236}">
                <a16:creationId xmlns:a16="http://schemas.microsoft.com/office/drawing/2014/main" id="{22A7C197-5461-4D5B-8251-1D052334D14C}"/>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821363" y="3287713"/>
            <a:ext cx="609600" cy="609600"/>
          </a:xfrm>
        </p:spPr>
      </p:pic>
    </p:spTree>
    <p:extLst>
      <p:ext uri="{BB962C8B-B14F-4D97-AF65-F5344CB8AC3E}">
        <p14:creationId xmlns:p14="http://schemas.microsoft.com/office/powerpoint/2010/main" val="11285225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53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F76DE-2733-4596-B782-83701FFCF3EF}"/>
              </a:ext>
            </a:extLst>
          </p:cNvPr>
          <p:cNvSpPr>
            <a:spLocks noGrp="1"/>
          </p:cNvSpPr>
          <p:nvPr>
            <p:ph type="title"/>
          </p:nvPr>
        </p:nvSpPr>
        <p:spPr/>
        <p:txBody>
          <a:bodyPr>
            <a:normAutofit/>
          </a:bodyPr>
          <a:lstStyle/>
          <a:p>
            <a:pPr algn="r" rtl="1">
              <a:lnSpc>
                <a:spcPct val="107000"/>
              </a:lnSpc>
              <a:spcBef>
                <a:spcPts val="0"/>
              </a:spcBef>
              <a:spcAft>
                <a:spcPts val="800"/>
              </a:spcAft>
            </a:pPr>
            <a:r>
              <a:rPr lang="fa-IR" sz="2400" dirty="0">
                <a:effectLst/>
                <a:latin typeface="Calibri" panose="020F0502020204030204" pitchFamily="34" charset="0"/>
                <a:ea typeface="Calibri" panose="020F0502020204030204" pitchFamily="34" charset="0"/>
                <a:cs typeface="B Nazanin" panose="00000400000000000000" pitchFamily="2" charset="-78"/>
              </a:rPr>
              <a:t>ابزارهای هوش مصنوعی عصر:</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https://notebooklm.google.com/</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p:txBody>
      </p:sp>
      <p:sp>
        <p:nvSpPr>
          <p:cNvPr id="4" name="Slide Number Placeholder 3">
            <a:extLst>
              <a:ext uri="{FF2B5EF4-FFF2-40B4-BE49-F238E27FC236}">
                <a16:creationId xmlns:a16="http://schemas.microsoft.com/office/drawing/2014/main" id="{41E20D63-52AF-49ED-989E-932494D6335F}"/>
              </a:ext>
            </a:extLst>
          </p:cNvPr>
          <p:cNvSpPr>
            <a:spLocks noGrp="1"/>
          </p:cNvSpPr>
          <p:nvPr>
            <p:ph type="sldNum" sz="quarter" idx="12"/>
          </p:nvPr>
        </p:nvSpPr>
        <p:spPr/>
        <p:txBody>
          <a:bodyPr/>
          <a:lstStyle/>
          <a:p>
            <a:fld id="{350E12D3-67CE-4585-98F9-828CCA31A217}" type="slidenum">
              <a:rPr lang="en-US" smtClean="0"/>
              <a:t>42</a:t>
            </a:fld>
            <a:endParaRPr lang="en-US"/>
          </a:p>
        </p:txBody>
      </p:sp>
      <p:sp>
        <p:nvSpPr>
          <p:cNvPr id="6" name="Content Placeholder 5">
            <a:extLst>
              <a:ext uri="{FF2B5EF4-FFF2-40B4-BE49-F238E27FC236}">
                <a16:creationId xmlns:a16="http://schemas.microsoft.com/office/drawing/2014/main" id="{4FFFE258-F3FE-409C-98CF-4A7F561F98A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15975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F76DE-2733-4596-B782-83701FFCF3EF}"/>
              </a:ext>
            </a:extLst>
          </p:cNvPr>
          <p:cNvSpPr>
            <a:spLocks noGrp="1"/>
          </p:cNvSpPr>
          <p:nvPr>
            <p:ph type="title"/>
          </p:nvPr>
        </p:nvSpPr>
        <p:spPr/>
        <p:txBody>
          <a:bodyPr>
            <a:normAutofit/>
          </a:bodyPr>
          <a:lstStyle/>
          <a:p>
            <a:pPr algn="r" rtl="1"/>
            <a:r>
              <a:rPr lang="fa-IR" sz="3600" b="1" dirty="0">
                <a:effectLst/>
                <a:latin typeface="Calibri" panose="020F0502020204030204" pitchFamily="34" charset="0"/>
                <a:ea typeface="Times New Roman" panose="02020603050405020304" pitchFamily="18" charset="0"/>
                <a:cs typeface="B Nazanin" panose="00000400000000000000" pitchFamily="2" charset="-78"/>
              </a:rPr>
              <a:t>یادگیری ماشین چیست؟</a:t>
            </a:r>
            <a:endParaRPr lang="en-US" sz="8000" dirty="0">
              <a:cs typeface="B Nazanin" panose="00000400000000000000" pitchFamily="2" charset="-78"/>
            </a:endParaRPr>
          </a:p>
        </p:txBody>
      </p:sp>
      <p:sp>
        <p:nvSpPr>
          <p:cNvPr id="3" name="Content Placeholder 2">
            <a:extLst>
              <a:ext uri="{FF2B5EF4-FFF2-40B4-BE49-F238E27FC236}">
                <a16:creationId xmlns:a16="http://schemas.microsoft.com/office/drawing/2014/main" id="{AB0B1DBB-5993-4483-A7B5-F627CC7AE53D}"/>
              </a:ext>
            </a:extLst>
          </p:cNvPr>
          <p:cNvSpPr>
            <a:spLocks noGrp="1"/>
          </p:cNvSpPr>
          <p:nvPr>
            <p:ph idx="1"/>
          </p:nvPr>
        </p:nvSpPr>
        <p:spPr>
          <a:xfrm>
            <a:off x="1097280" y="1341614"/>
            <a:ext cx="10617415" cy="4388993"/>
          </a:xfrm>
        </p:spPr>
        <p:txBody>
          <a:bodyPr>
            <a:normAutofit/>
          </a:bodyPr>
          <a:lstStyle/>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3600" dirty="0">
                <a:effectLst/>
                <a:latin typeface="Calibri" panose="020F0502020204030204" pitchFamily="34" charset="0"/>
                <a:ea typeface="Times New Roman" panose="02020603050405020304" pitchFamily="18" charset="0"/>
                <a:cs typeface="B Nazanin" panose="00000400000000000000" pitchFamily="2" charset="-78"/>
              </a:rPr>
              <a:t>زیرمجموعه‌ای از هوش مصنوعی (</a:t>
            </a:r>
            <a:r>
              <a:rPr lang="en-US" sz="3600" dirty="0">
                <a:effectLst/>
                <a:latin typeface="Times New Roman" panose="02020603050405020304" pitchFamily="18" charset="0"/>
                <a:ea typeface="Times New Roman" panose="02020603050405020304" pitchFamily="18" charset="0"/>
                <a:cs typeface="B Nazanin" panose="00000400000000000000" pitchFamily="2" charset="-78"/>
              </a:rPr>
              <a:t>AI</a:t>
            </a:r>
            <a:r>
              <a:rPr lang="fa-IR" sz="3600" dirty="0">
                <a:effectLst/>
                <a:latin typeface="Calibri" panose="020F0502020204030204" pitchFamily="34" charset="0"/>
                <a:ea typeface="Times New Roman" panose="02020603050405020304" pitchFamily="18" charset="0"/>
                <a:cs typeface="B Nazanin" panose="00000400000000000000" pitchFamily="2" charset="-78"/>
              </a:rPr>
              <a:t>)</a:t>
            </a:r>
            <a:endParaRPr lang="en-US" sz="36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3600" dirty="0">
                <a:effectLst/>
                <a:latin typeface="Calibri" panose="020F0502020204030204" pitchFamily="34" charset="0"/>
                <a:ea typeface="Times New Roman" panose="02020603050405020304" pitchFamily="18" charset="0"/>
                <a:cs typeface="B Nazanin" panose="00000400000000000000" pitchFamily="2" charset="-78"/>
              </a:rPr>
              <a:t>تمرکز بر الگوریتم‌هایی که از داده الگو یاد می‌گیرند</a:t>
            </a:r>
            <a:endParaRPr lang="en-US" sz="36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3600" dirty="0">
                <a:effectLst/>
                <a:latin typeface="Calibri" panose="020F0502020204030204" pitchFamily="34" charset="0"/>
                <a:ea typeface="Times New Roman" panose="02020603050405020304" pitchFamily="18" charset="0"/>
                <a:cs typeface="B Nazanin" panose="00000400000000000000" pitchFamily="2" charset="-78"/>
              </a:rPr>
              <a:t>پیش‌بینی یا تصمیم‌گیری بدون برنامه‌نویسی صریح</a:t>
            </a:r>
            <a:endParaRPr lang="en-US" sz="36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3600" dirty="0">
                <a:effectLst/>
                <a:latin typeface="Calibri" panose="020F0502020204030204" pitchFamily="34" charset="0"/>
                <a:ea typeface="Times New Roman" panose="02020603050405020304" pitchFamily="18" charset="0"/>
                <a:cs typeface="B Nazanin" panose="00000400000000000000" pitchFamily="2" charset="-78"/>
              </a:rPr>
              <a:t>ستون فقرات کاربردهای مدرن هوش مصنوعی</a:t>
            </a:r>
            <a:endParaRPr lang="en-US" sz="3600" dirty="0">
              <a:effectLst/>
              <a:latin typeface="Calibri" panose="020F0502020204030204" pitchFamily="34" charset="0"/>
              <a:ea typeface="Calibri" panose="020F0502020204030204" pitchFamily="34" charset="0"/>
              <a:cs typeface="B Nazanin" panose="00000400000000000000" pitchFamily="2" charset="-78"/>
            </a:endParaRPr>
          </a:p>
          <a:p>
            <a:pPr algn="r" rtl="1"/>
            <a:endParaRPr lang="en-US" sz="4000" dirty="0">
              <a:cs typeface="B Nazanin" panose="00000400000000000000" pitchFamily="2" charset="-78"/>
            </a:endParaRPr>
          </a:p>
        </p:txBody>
      </p:sp>
      <p:sp>
        <p:nvSpPr>
          <p:cNvPr id="4" name="Slide Number Placeholder 3">
            <a:extLst>
              <a:ext uri="{FF2B5EF4-FFF2-40B4-BE49-F238E27FC236}">
                <a16:creationId xmlns:a16="http://schemas.microsoft.com/office/drawing/2014/main" id="{7092EAF8-FB63-4B30-88ED-11F26617ED32}"/>
              </a:ext>
            </a:extLst>
          </p:cNvPr>
          <p:cNvSpPr>
            <a:spLocks noGrp="1"/>
          </p:cNvSpPr>
          <p:nvPr>
            <p:ph type="sldNum" sz="quarter" idx="12"/>
          </p:nvPr>
        </p:nvSpPr>
        <p:spPr/>
        <p:txBody>
          <a:bodyPr/>
          <a:lstStyle/>
          <a:p>
            <a:fld id="{350E12D3-67CE-4585-98F9-828CCA31A217}" type="slidenum">
              <a:rPr lang="en-US" smtClean="0"/>
              <a:t>5</a:t>
            </a:fld>
            <a:endParaRPr lang="en-US"/>
          </a:p>
        </p:txBody>
      </p:sp>
    </p:spTree>
    <p:extLst>
      <p:ext uri="{BB962C8B-B14F-4D97-AF65-F5344CB8AC3E}">
        <p14:creationId xmlns:p14="http://schemas.microsoft.com/office/powerpoint/2010/main" val="20988561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20907F-072D-46D6-8DBE-429BC236C40C}"/>
              </a:ext>
            </a:extLst>
          </p:cNvPr>
          <p:cNvPicPr>
            <a:picLocks noChangeAspect="1"/>
          </p:cNvPicPr>
          <p:nvPr/>
        </p:nvPicPr>
        <p:blipFill>
          <a:blip r:embed="rId3"/>
          <a:stretch>
            <a:fillRect/>
          </a:stretch>
        </p:blipFill>
        <p:spPr>
          <a:xfrm>
            <a:off x="0" y="724509"/>
            <a:ext cx="7012909" cy="4436874"/>
          </a:xfrm>
          <a:prstGeom prst="rect">
            <a:avLst/>
          </a:prstGeom>
        </p:spPr>
      </p:pic>
      <p:sp>
        <p:nvSpPr>
          <p:cNvPr id="2" name="Title 1">
            <a:extLst>
              <a:ext uri="{FF2B5EF4-FFF2-40B4-BE49-F238E27FC236}">
                <a16:creationId xmlns:a16="http://schemas.microsoft.com/office/drawing/2014/main" id="{509F76DE-2733-4596-B782-83701FFCF3EF}"/>
              </a:ext>
            </a:extLst>
          </p:cNvPr>
          <p:cNvSpPr>
            <a:spLocks noGrp="1"/>
          </p:cNvSpPr>
          <p:nvPr>
            <p:ph type="title"/>
          </p:nvPr>
        </p:nvSpPr>
        <p:spPr/>
        <p:txBody>
          <a:bodyPr>
            <a:normAutofit/>
          </a:bodyPr>
          <a:lstStyle/>
          <a:p>
            <a:pPr algn="r" rtl="1"/>
            <a:r>
              <a:rPr lang="fa-IR" sz="3600" b="1" dirty="0">
                <a:effectLst/>
                <a:latin typeface="Calibri" panose="020F0502020204030204" pitchFamily="34" charset="0"/>
                <a:ea typeface="Times New Roman" panose="02020603050405020304" pitchFamily="18" charset="0"/>
                <a:cs typeface="B Nazanin" panose="00000400000000000000" pitchFamily="2" charset="-78"/>
              </a:rPr>
              <a:t>یادگیری ماشین چیست؟</a:t>
            </a:r>
            <a:endParaRPr lang="en-US" sz="8000" dirty="0">
              <a:cs typeface="B Nazanin" panose="00000400000000000000" pitchFamily="2" charset="-78"/>
            </a:endParaRPr>
          </a:p>
        </p:txBody>
      </p:sp>
      <p:sp>
        <p:nvSpPr>
          <p:cNvPr id="3" name="Content Placeholder 2">
            <a:extLst>
              <a:ext uri="{FF2B5EF4-FFF2-40B4-BE49-F238E27FC236}">
                <a16:creationId xmlns:a16="http://schemas.microsoft.com/office/drawing/2014/main" id="{AB0B1DBB-5993-4483-A7B5-F627CC7AE53D}"/>
              </a:ext>
            </a:extLst>
          </p:cNvPr>
          <p:cNvSpPr>
            <a:spLocks noGrp="1"/>
          </p:cNvSpPr>
          <p:nvPr>
            <p:ph idx="1"/>
          </p:nvPr>
        </p:nvSpPr>
        <p:spPr>
          <a:xfrm>
            <a:off x="5311301" y="1696617"/>
            <a:ext cx="6635561" cy="4388993"/>
          </a:xfrm>
        </p:spPr>
        <p:txBody>
          <a:bodyPr>
            <a:normAutofit/>
          </a:bodyPr>
          <a:lstStyle/>
          <a:p>
            <a:pPr algn="r" rtl="1"/>
            <a:r>
              <a:rPr lang="fa-IR" sz="4000" dirty="0">
                <a:cs typeface="B Nazanin" panose="00000400000000000000" pitchFamily="2" charset="-78"/>
              </a:rPr>
              <a:t>کامپیوترها به سه روش یاد میگیرند.</a:t>
            </a:r>
          </a:p>
          <a:p>
            <a:pPr algn="r" rtl="1"/>
            <a:r>
              <a:rPr lang="fa-IR" sz="4000" dirty="0">
                <a:cs typeface="B Nazanin" panose="00000400000000000000" pitchFamily="2" charset="-78"/>
              </a:rPr>
              <a:t>۱- یادگیری ماشین</a:t>
            </a:r>
          </a:p>
          <a:p>
            <a:pPr algn="r" rtl="1"/>
            <a:r>
              <a:rPr lang="fa-IR" sz="4000" dirty="0">
                <a:cs typeface="B Nazanin" panose="00000400000000000000" pitchFamily="2" charset="-78"/>
              </a:rPr>
              <a:t>۲- یادگیری عمیق</a:t>
            </a:r>
          </a:p>
          <a:p>
            <a:pPr algn="r" rtl="1"/>
            <a:r>
              <a:rPr lang="fa-IR" sz="4000" dirty="0">
                <a:cs typeface="B Nazanin" panose="00000400000000000000" pitchFamily="2" charset="-78"/>
              </a:rPr>
              <a:t>۳-یادگیری عمیق تقویتی</a:t>
            </a:r>
          </a:p>
          <a:p>
            <a:pPr algn="r" rtl="1"/>
            <a:endParaRPr lang="en-US" sz="4000" dirty="0">
              <a:cs typeface="B Nazanin" panose="00000400000000000000" pitchFamily="2" charset="-78"/>
            </a:endParaRPr>
          </a:p>
        </p:txBody>
      </p:sp>
      <p:sp>
        <p:nvSpPr>
          <p:cNvPr id="4" name="Slide Number Placeholder 3">
            <a:extLst>
              <a:ext uri="{FF2B5EF4-FFF2-40B4-BE49-F238E27FC236}">
                <a16:creationId xmlns:a16="http://schemas.microsoft.com/office/drawing/2014/main" id="{CD02B4A0-3798-4F77-B16E-AC05179464DE}"/>
              </a:ext>
            </a:extLst>
          </p:cNvPr>
          <p:cNvSpPr>
            <a:spLocks noGrp="1"/>
          </p:cNvSpPr>
          <p:nvPr>
            <p:ph type="sldNum" sz="quarter" idx="12"/>
          </p:nvPr>
        </p:nvSpPr>
        <p:spPr/>
        <p:txBody>
          <a:bodyPr/>
          <a:lstStyle/>
          <a:p>
            <a:fld id="{350E12D3-67CE-4585-98F9-828CCA31A217}" type="slidenum">
              <a:rPr lang="en-US" smtClean="0"/>
              <a:t>6</a:t>
            </a:fld>
            <a:endParaRPr lang="en-US"/>
          </a:p>
        </p:txBody>
      </p:sp>
    </p:spTree>
    <p:extLst>
      <p:ext uri="{BB962C8B-B14F-4D97-AF65-F5344CB8AC3E}">
        <p14:creationId xmlns:p14="http://schemas.microsoft.com/office/powerpoint/2010/main" val="1927050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F76DE-2733-4596-B782-83701FFCF3EF}"/>
              </a:ext>
            </a:extLst>
          </p:cNvPr>
          <p:cNvSpPr>
            <a:spLocks noGrp="1"/>
          </p:cNvSpPr>
          <p:nvPr>
            <p:ph type="title"/>
          </p:nvPr>
        </p:nvSpPr>
        <p:spPr/>
        <p:txBody>
          <a:bodyPr>
            <a:normAutofit/>
          </a:bodyPr>
          <a:lstStyle/>
          <a:p>
            <a:pPr marL="0" marR="0" algn="r" rtl="1">
              <a:lnSpc>
                <a:spcPct val="107000"/>
              </a:lnSpc>
              <a:spcBef>
                <a:spcPts val="0"/>
              </a:spcBef>
              <a:spcAft>
                <a:spcPts val="800"/>
              </a:spcAft>
            </a:pPr>
            <a:r>
              <a:rPr lang="fa-IR" sz="4000" b="1" dirty="0">
                <a:effectLst/>
                <a:latin typeface="Calibri" panose="020F0502020204030204" pitchFamily="34" charset="0"/>
                <a:ea typeface="Times New Roman" panose="02020603050405020304" pitchFamily="18" charset="0"/>
                <a:cs typeface="B Nazanin" panose="00000400000000000000" pitchFamily="2" charset="-78"/>
              </a:rPr>
              <a:t>تفاوت </a:t>
            </a:r>
            <a:r>
              <a:rPr lang="en-US" sz="4000" b="1" dirty="0">
                <a:effectLst/>
                <a:latin typeface="Times New Roman" panose="02020603050405020304" pitchFamily="18" charset="0"/>
                <a:ea typeface="Times New Roman" panose="02020603050405020304" pitchFamily="18" charset="0"/>
                <a:cs typeface="B Nazanin" panose="00000400000000000000" pitchFamily="2" charset="-78"/>
              </a:rPr>
              <a:t>ML</a:t>
            </a:r>
            <a:r>
              <a:rPr lang="fa-IR" sz="4000" b="1" dirty="0">
                <a:effectLst/>
                <a:latin typeface="Calibri" panose="020F0502020204030204" pitchFamily="34" charset="0"/>
                <a:ea typeface="Times New Roman" panose="02020603050405020304" pitchFamily="18" charset="0"/>
                <a:cs typeface="B Nazanin" panose="00000400000000000000" pitchFamily="2" charset="-78"/>
              </a:rPr>
              <a:t> و </a:t>
            </a:r>
            <a:r>
              <a:rPr lang="en-US" sz="4000" b="1" dirty="0">
                <a:effectLst/>
                <a:latin typeface="Times New Roman" panose="02020603050405020304" pitchFamily="18" charset="0"/>
                <a:ea typeface="Times New Roman" panose="02020603050405020304" pitchFamily="18" charset="0"/>
                <a:cs typeface="B Nazanin" panose="00000400000000000000" pitchFamily="2" charset="-78"/>
              </a:rPr>
              <a:t>AI</a:t>
            </a:r>
            <a:endParaRPr lang="en-US" sz="4000" dirty="0">
              <a:effectLst/>
              <a:latin typeface="Calibri" panose="020F0502020204030204" pitchFamily="34" charset="0"/>
              <a:ea typeface="Calibri" panose="020F0502020204030204" pitchFamily="34" charset="0"/>
              <a:cs typeface="B Nazanin" panose="00000400000000000000" pitchFamily="2" charset="-78"/>
            </a:endParaRPr>
          </a:p>
        </p:txBody>
      </p:sp>
      <p:sp>
        <p:nvSpPr>
          <p:cNvPr id="3" name="Content Placeholder 2">
            <a:extLst>
              <a:ext uri="{FF2B5EF4-FFF2-40B4-BE49-F238E27FC236}">
                <a16:creationId xmlns:a16="http://schemas.microsoft.com/office/drawing/2014/main" id="{AB0B1DBB-5993-4483-A7B5-F627CC7AE53D}"/>
              </a:ext>
            </a:extLst>
          </p:cNvPr>
          <p:cNvSpPr>
            <a:spLocks noGrp="1"/>
          </p:cNvSpPr>
          <p:nvPr>
            <p:ph idx="1"/>
          </p:nvPr>
        </p:nvSpPr>
        <p:spPr/>
        <p:txBody>
          <a:bodyPr>
            <a:normAutofit/>
          </a:bodyPr>
          <a:lstStyle/>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en-US" sz="4000" dirty="0">
                <a:effectLst/>
                <a:latin typeface="Times New Roman" panose="02020603050405020304" pitchFamily="18" charset="0"/>
                <a:ea typeface="Times New Roman" panose="02020603050405020304" pitchFamily="18" charset="0"/>
                <a:cs typeface="B Nazanin" panose="00000400000000000000" pitchFamily="2" charset="-78"/>
              </a:rPr>
              <a:t>AI</a:t>
            </a:r>
            <a:r>
              <a:rPr lang="fa-IR" sz="4000" dirty="0">
                <a:latin typeface="Calibri" panose="020F0502020204030204" pitchFamily="34" charset="0"/>
                <a:cs typeface="B Nazanin" panose="00000400000000000000" pitchFamily="2" charset="-78"/>
              </a:rPr>
              <a:t>: هر سیستمی که تصمیم خودکار می‌گیرد</a:t>
            </a:r>
            <a:endParaRPr lang="en-US" sz="4000" dirty="0">
              <a:latin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en-US" sz="4000" dirty="0">
                <a:latin typeface="Calibri" panose="020F0502020204030204" pitchFamily="34" charset="0"/>
                <a:cs typeface="B Nazanin" panose="00000400000000000000" pitchFamily="2" charset="-78"/>
              </a:rPr>
              <a:t>AI</a:t>
            </a:r>
            <a:r>
              <a:rPr lang="fa-IR" sz="4000" dirty="0">
                <a:latin typeface="Calibri" panose="020F0502020204030204" pitchFamily="34" charset="0"/>
                <a:cs typeface="B Nazanin" panose="00000400000000000000" pitchFamily="2" charset="-78"/>
              </a:rPr>
              <a:t> مبتنی بر قوانین: منطق صریح </a:t>
            </a:r>
            <a:r>
              <a:rPr lang="en-US" sz="4000" dirty="0">
                <a:latin typeface="Calibri" panose="020F0502020204030204" pitchFamily="34" charset="0"/>
                <a:cs typeface="B Nazanin" panose="00000400000000000000" pitchFamily="2" charset="-78"/>
              </a:rPr>
              <a:t>if-then</a:t>
            </a:r>
            <a:r>
              <a:rPr lang="fa-IR" sz="4000" dirty="0">
                <a:latin typeface="Calibri" panose="020F0502020204030204" pitchFamily="34" charset="0"/>
                <a:cs typeface="B Nazanin" panose="00000400000000000000" pitchFamily="2" charset="-78"/>
              </a:rPr>
              <a:t> (مثلاً ترموستات)</a:t>
            </a:r>
            <a:endParaRPr lang="en-US" sz="4000" dirty="0">
              <a:latin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en-US" sz="4000" dirty="0">
                <a:latin typeface="Calibri" panose="020F0502020204030204" pitchFamily="34" charset="0"/>
                <a:cs typeface="B Nazanin" panose="00000400000000000000" pitchFamily="2" charset="-78"/>
              </a:rPr>
              <a:t>ML</a:t>
            </a:r>
            <a:r>
              <a:rPr lang="fa-IR" sz="4000" dirty="0">
                <a:latin typeface="Calibri" panose="020F0502020204030204" pitchFamily="34" charset="0"/>
                <a:cs typeface="B Nazanin" panose="00000400000000000000" pitchFamily="2" charset="-78"/>
              </a:rPr>
              <a:t>: یادگیری الگوها از داده، نه قوانین از پیش نوشته‌شده</a:t>
            </a: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4000" dirty="0">
                <a:latin typeface="Calibri" panose="020F0502020204030204" pitchFamily="34" charset="0"/>
                <a:cs typeface="B Nazanin" panose="00000400000000000000" pitchFamily="2" charset="-78"/>
              </a:rPr>
              <a:t>همه یادگیری ماشین‌ها بخشی از </a:t>
            </a:r>
            <a:r>
              <a:rPr lang="en-US" sz="4000" dirty="0">
                <a:latin typeface="Calibri" panose="020F0502020204030204" pitchFamily="34" charset="0"/>
                <a:cs typeface="B Nazanin" panose="00000400000000000000" pitchFamily="2" charset="-78"/>
              </a:rPr>
              <a:t>AI</a:t>
            </a:r>
            <a:r>
              <a:rPr lang="fa-IR" sz="4000" dirty="0">
                <a:latin typeface="Calibri" panose="020F0502020204030204" pitchFamily="34" charset="0"/>
                <a:cs typeface="B Nazanin" panose="00000400000000000000" pitchFamily="2" charset="-78"/>
              </a:rPr>
              <a:t> هستند، اما همه </a:t>
            </a:r>
            <a:r>
              <a:rPr lang="en-US" sz="4000" dirty="0">
                <a:latin typeface="Calibri" panose="020F0502020204030204" pitchFamily="34" charset="0"/>
                <a:cs typeface="B Nazanin" panose="00000400000000000000" pitchFamily="2" charset="-78"/>
              </a:rPr>
              <a:t>AI</a:t>
            </a:r>
            <a:r>
              <a:rPr lang="fa-IR" sz="4000" dirty="0">
                <a:latin typeface="Calibri" panose="020F0502020204030204" pitchFamily="34" charset="0"/>
                <a:cs typeface="B Nazanin" panose="00000400000000000000" pitchFamily="2" charset="-78"/>
              </a:rPr>
              <a:t>ها یادگیری </a:t>
            </a:r>
            <a:endParaRPr lang="en-US" sz="4000" dirty="0">
              <a:latin typeface="Calibri" panose="020F0502020204030204" pitchFamily="34" charset="0"/>
              <a:cs typeface="B Nazanin" panose="00000400000000000000" pitchFamily="2" charset="-78"/>
            </a:endParaRPr>
          </a:p>
        </p:txBody>
      </p:sp>
      <p:sp>
        <p:nvSpPr>
          <p:cNvPr id="4" name="Slide Number Placeholder 3">
            <a:extLst>
              <a:ext uri="{FF2B5EF4-FFF2-40B4-BE49-F238E27FC236}">
                <a16:creationId xmlns:a16="http://schemas.microsoft.com/office/drawing/2014/main" id="{ECF8DB12-9B73-4815-90F5-4EBAB251FC3E}"/>
              </a:ext>
            </a:extLst>
          </p:cNvPr>
          <p:cNvSpPr>
            <a:spLocks noGrp="1"/>
          </p:cNvSpPr>
          <p:nvPr>
            <p:ph type="sldNum" sz="quarter" idx="12"/>
          </p:nvPr>
        </p:nvSpPr>
        <p:spPr/>
        <p:txBody>
          <a:bodyPr/>
          <a:lstStyle/>
          <a:p>
            <a:fld id="{350E12D3-67CE-4585-98F9-828CCA31A217}" type="slidenum">
              <a:rPr lang="en-US" smtClean="0"/>
              <a:t>7</a:t>
            </a:fld>
            <a:endParaRPr lang="en-US"/>
          </a:p>
        </p:txBody>
      </p:sp>
    </p:spTree>
    <p:extLst>
      <p:ext uri="{BB962C8B-B14F-4D97-AF65-F5344CB8AC3E}">
        <p14:creationId xmlns:p14="http://schemas.microsoft.com/office/powerpoint/2010/main" val="32428537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F76DE-2733-4596-B782-83701FFCF3EF}"/>
              </a:ext>
            </a:extLst>
          </p:cNvPr>
          <p:cNvSpPr>
            <a:spLocks noGrp="1"/>
          </p:cNvSpPr>
          <p:nvPr>
            <p:ph type="title"/>
          </p:nvPr>
        </p:nvSpPr>
        <p:spPr>
          <a:xfrm>
            <a:off x="1154083" y="-165218"/>
            <a:ext cx="10058400" cy="1450757"/>
          </a:xfrm>
        </p:spPr>
        <p:txBody>
          <a:bodyPr>
            <a:normAutofit/>
          </a:bodyPr>
          <a:lstStyle/>
          <a:p>
            <a:pPr marL="0" marR="0" algn="r" rtl="1">
              <a:lnSpc>
                <a:spcPct val="107000"/>
              </a:lnSpc>
              <a:spcBef>
                <a:spcPts val="0"/>
              </a:spcBef>
              <a:spcAft>
                <a:spcPts val="800"/>
              </a:spcAft>
            </a:pPr>
            <a:r>
              <a:rPr lang="fa-IR" sz="3600" b="1" dirty="0">
                <a:effectLst/>
                <a:ea typeface="Times New Roman" panose="02020603050405020304" pitchFamily="18" charset="0"/>
                <a:cs typeface="B Nazanin" panose="00000400000000000000" pitchFamily="2" charset="-78"/>
              </a:rPr>
              <a:t>یادگیری ماشین چگونه کار می‌کند</a:t>
            </a:r>
            <a:endParaRPr lang="en-US" sz="3600" dirty="0">
              <a:effectLst/>
              <a:latin typeface="Calibri" panose="020F0502020204030204" pitchFamily="34" charset="0"/>
              <a:ea typeface="Calibri" panose="020F0502020204030204" pitchFamily="34" charset="0"/>
              <a:cs typeface="B Nazanin" panose="00000400000000000000" pitchFamily="2" charset="-78"/>
            </a:endParaRPr>
          </a:p>
        </p:txBody>
      </p:sp>
      <p:sp>
        <p:nvSpPr>
          <p:cNvPr id="4" name="Slide Number Placeholder 3">
            <a:extLst>
              <a:ext uri="{FF2B5EF4-FFF2-40B4-BE49-F238E27FC236}">
                <a16:creationId xmlns:a16="http://schemas.microsoft.com/office/drawing/2014/main" id="{9302D86E-4A30-43F8-A933-E11C75B30139}"/>
              </a:ext>
            </a:extLst>
          </p:cNvPr>
          <p:cNvSpPr>
            <a:spLocks noGrp="1"/>
          </p:cNvSpPr>
          <p:nvPr>
            <p:ph type="sldNum" sz="quarter" idx="12"/>
          </p:nvPr>
        </p:nvSpPr>
        <p:spPr/>
        <p:txBody>
          <a:bodyPr/>
          <a:lstStyle/>
          <a:p>
            <a:fld id="{350E12D3-67CE-4585-98F9-828CCA31A217}" type="slidenum">
              <a:rPr lang="en-US" smtClean="0"/>
              <a:t>8</a:t>
            </a:fld>
            <a:endParaRPr lang="en-US"/>
          </a:p>
        </p:txBody>
      </p:sp>
      <p:graphicFrame>
        <p:nvGraphicFramePr>
          <p:cNvPr id="5" name="Diagram 4">
            <a:extLst>
              <a:ext uri="{FF2B5EF4-FFF2-40B4-BE49-F238E27FC236}">
                <a16:creationId xmlns:a16="http://schemas.microsoft.com/office/drawing/2014/main" id="{BF6AD9BE-1912-4BC0-8C42-65BC871EE27B}"/>
              </a:ext>
            </a:extLst>
          </p:cNvPr>
          <p:cNvGraphicFramePr/>
          <p:nvPr>
            <p:extLst>
              <p:ext uri="{D42A27DB-BD31-4B8C-83A1-F6EECF244321}">
                <p14:modId xmlns:p14="http://schemas.microsoft.com/office/powerpoint/2010/main" val="1442205234"/>
              </p:ext>
            </p:extLst>
          </p:nvPr>
        </p:nvGraphicFramePr>
        <p:xfrm>
          <a:off x="2158104" y="1455684"/>
          <a:ext cx="8625510" cy="4647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19561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F76DE-2733-4596-B782-83701FFCF3EF}"/>
              </a:ext>
            </a:extLst>
          </p:cNvPr>
          <p:cNvSpPr>
            <a:spLocks noGrp="1"/>
          </p:cNvSpPr>
          <p:nvPr>
            <p:ph type="title"/>
          </p:nvPr>
        </p:nvSpPr>
        <p:spPr>
          <a:xfrm>
            <a:off x="1154083" y="-165218"/>
            <a:ext cx="10058400" cy="1450757"/>
          </a:xfrm>
        </p:spPr>
        <p:txBody>
          <a:bodyPr>
            <a:normAutofit/>
          </a:bodyPr>
          <a:lstStyle/>
          <a:p>
            <a:pPr marL="0" marR="0" algn="r" rtl="1">
              <a:lnSpc>
                <a:spcPct val="107000"/>
              </a:lnSpc>
              <a:spcBef>
                <a:spcPts val="0"/>
              </a:spcBef>
              <a:spcAft>
                <a:spcPts val="800"/>
              </a:spcAft>
            </a:pPr>
            <a:r>
              <a:rPr lang="fa-IR" sz="3600" b="1" dirty="0">
                <a:effectLst/>
                <a:ea typeface="Times New Roman" panose="02020603050405020304" pitchFamily="18" charset="0"/>
                <a:cs typeface="B Nazanin" panose="00000400000000000000" pitchFamily="2" charset="-78"/>
              </a:rPr>
              <a:t>یادگیری ماشین چگونه کار می‌کند</a:t>
            </a:r>
            <a:endParaRPr lang="en-US" sz="3600" dirty="0">
              <a:effectLst/>
              <a:latin typeface="Calibri" panose="020F0502020204030204" pitchFamily="34" charset="0"/>
              <a:ea typeface="Calibri" panose="020F0502020204030204" pitchFamily="34" charset="0"/>
              <a:cs typeface="B Nazanin" panose="00000400000000000000" pitchFamily="2" charset="-78"/>
            </a:endParaRPr>
          </a:p>
        </p:txBody>
      </p:sp>
      <p:sp>
        <p:nvSpPr>
          <p:cNvPr id="4" name="Slide Number Placeholder 3">
            <a:extLst>
              <a:ext uri="{FF2B5EF4-FFF2-40B4-BE49-F238E27FC236}">
                <a16:creationId xmlns:a16="http://schemas.microsoft.com/office/drawing/2014/main" id="{9302D86E-4A30-43F8-A933-E11C75B30139}"/>
              </a:ext>
            </a:extLst>
          </p:cNvPr>
          <p:cNvSpPr>
            <a:spLocks noGrp="1"/>
          </p:cNvSpPr>
          <p:nvPr>
            <p:ph type="sldNum" sz="quarter" idx="12"/>
          </p:nvPr>
        </p:nvSpPr>
        <p:spPr/>
        <p:txBody>
          <a:bodyPr/>
          <a:lstStyle/>
          <a:p>
            <a:fld id="{350E12D3-67CE-4585-98F9-828CCA31A217}" type="slidenum">
              <a:rPr lang="en-US" smtClean="0"/>
              <a:t>9</a:t>
            </a:fld>
            <a:endParaRPr lang="en-US"/>
          </a:p>
        </p:txBody>
      </p:sp>
      <p:sp>
        <p:nvSpPr>
          <p:cNvPr id="57" name="TextBox 56">
            <a:extLst>
              <a:ext uri="{FF2B5EF4-FFF2-40B4-BE49-F238E27FC236}">
                <a16:creationId xmlns:a16="http://schemas.microsoft.com/office/drawing/2014/main" id="{50748C87-B40E-47AB-8533-42DC9E10617B}"/>
              </a:ext>
            </a:extLst>
          </p:cNvPr>
          <p:cNvSpPr txBox="1"/>
          <p:nvPr/>
        </p:nvSpPr>
        <p:spPr>
          <a:xfrm>
            <a:off x="376517" y="1229635"/>
            <a:ext cx="11392347" cy="4952190"/>
          </a:xfrm>
          <a:prstGeom prst="rect">
            <a:avLst/>
          </a:prstGeom>
          <a:noFill/>
        </p:spPr>
        <p:txBody>
          <a:bodyPr wrap="square">
            <a:spAutoFit/>
          </a:bodyPr>
          <a:lstStyle/>
          <a:p>
            <a:pPr marL="285750" marR="0" indent="-285750" algn="r" rtl="1">
              <a:lnSpc>
                <a:spcPct val="107000"/>
              </a:lnSpc>
              <a:spcBef>
                <a:spcPts val="0"/>
              </a:spcBef>
              <a:spcAft>
                <a:spcPts val="800"/>
              </a:spcAft>
              <a:buFont typeface="Arial" panose="020B0604020202020204" pitchFamily="34" charset="0"/>
              <a:buChar char="•"/>
            </a:pPr>
            <a:r>
              <a:rPr lang="fa-IR" sz="2400" dirty="0">
                <a:effectLst/>
                <a:latin typeface="Times New Roman" panose="02020603050405020304" pitchFamily="18" charset="0"/>
                <a:ea typeface="Times New Roman" panose="02020603050405020304" pitchFamily="18" charset="0"/>
                <a:cs typeface="B Nazanin" panose="00000400000000000000" pitchFamily="2" charset="-78"/>
              </a:rPr>
              <a:t>۱. داده خام را جمع‌آوری می‌کنیم</a:t>
            </a:r>
            <a:r>
              <a:rPr lang="fa-IR" sz="2400" dirty="0">
                <a:latin typeface="Times New Roman" panose="02020603050405020304" pitchFamily="18" charset="0"/>
                <a:ea typeface="Times New Roman" panose="02020603050405020304" pitchFamily="18" charset="0"/>
                <a:cs typeface="B Nazanin" panose="00000400000000000000" pitchFamily="2" charset="-78"/>
              </a:rPr>
              <a:t>: </a:t>
            </a:r>
            <a:r>
              <a:rPr lang="fa-IR" sz="2400" b="1" dirty="0">
                <a:solidFill>
                  <a:srgbClr val="C00000"/>
                </a:solidFill>
                <a:effectLst/>
                <a:latin typeface="Times New Roman" panose="02020603050405020304" pitchFamily="18" charset="0"/>
                <a:ea typeface="Times New Roman" panose="02020603050405020304" pitchFamily="18" charset="0"/>
                <a:cs typeface="B Nazanin" panose="00000400000000000000" pitchFamily="2" charset="-78"/>
              </a:rPr>
              <a:t>چند هزار عکس از گربه و غیر گربه جمع می‌کنیم (خانواده و دوستان هم کمک می‌کنند </a:t>
            </a:r>
            <a:r>
              <a:rPr lang="fa-IR" sz="2400" b="1" dirty="0">
                <a:solidFill>
                  <a:srgbClr val="C00000"/>
                </a:solidFill>
                <a:effectLst/>
                <a:latin typeface="Calibri" panose="020F0502020204030204" pitchFamily="34" charset="0"/>
                <a:ea typeface="Times New Roman" panose="02020603050405020304" pitchFamily="18" charset="0"/>
                <a:cs typeface="B Nazanin" panose="00000400000000000000" pitchFamily="2" charset="-78"/>
              </a:rPr>
              <a:t>📸</a:t>
            </a:r>
            <a:r>
              <a:rPr lang="fa-IR" sz="2400" b="1" dirty="0">
                <a:solidFill>
                  <a:srgbClr val="C00000"/>
                </a:solidFill>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000" b="1" dirty="0">
              <a:solidFill>
                <a:srgbClr val="C00000"/>
              </a:solidFill>
              <a:effectLst/>
              <a:latin typeface="Calibri" panose="020F0502020204030204" pitchFamily="34" charset="0"/>
              <a:ea typeface="Calibri" panose="020F0502020204030204" pitchFamily="34" charset="0"/>
              <a:cs typeface="B Nazanin" panose="00000400000000000000" pitchFamily="2" charset="-78"/>
            </a:endParaRPr>
          </a:p>
          <a:p>
            <a:pPr marL="285750" marR="0" indent="-285750" algn="r" rtl="1">
              <a:lnSpc>
                <a:spcPct val="107000"/>
              </a:lnSpc>
              <a:spcBef>
                <a:spcPts val="0"/>
              </a:spcBef>
              <a:spcAft>
                <a:spcPts val="800"/>
              </a:spcAft>
              <a:buFont typeface="Arial" panose="020B0604020202020204" pitchFamily="34" charset="0"/>
              <a:buChar char="•"/>
            </a:pPr>
            <a:r>
              <a:rPr lang="fa-IR" sz="2400" dirty="0">
                <a:effectLst/>
                <a:latin typeface="Times New Roman" panose="02020603050405020304" pitchFamily="18" charset="0"/>
                <a:ea typeface="Times New Roman" panose="02020603050405020304" pitchFamily="18" charset="0"/>
                <a:cs typeface="B Nazanin" panose="00000400000000000000" pitchFamily="2" charset="-78"/>
              </a:rPr>
              <a:t>۲. آن را به ویژگی‌های عددی تبدیل می‌کنیم: </a:t>
            </a:r>
            <a:r>
              <a:rPr lang="fa-IR" sz="2400" b="1" dirty="0">
                <a:solidFill>
                  <a:srgbClr val="C00000"/>
                </a:solidFill>
                <a:effectLst/>
                <a:latin typeface="Times New Roman" panose="02020603050405020304" pitchFamily="18" charset="0"/>
                <a:ea typeface="Times New Roman" panose="02020603050405020304" pitchFamily="18" charset="0"/>
                <a:cs typeface="B Nazanin" panose="00000400000000000000" pitchFamily="2" charset="-78"/>
              </a:rPr>
              <a:t>هر عکس را می‌شکنیم به پیکسل‌ها؛ هر پیکسل یک عدد است که میزان روشنایی یا رنگ را نشان می‌دهد.</a:t>
            </a:r>
            <a:r>
              <a:rPr lang="fa-IR" sz="2000" b="1" dirty="0">
                <a:solidFill>
                  <a:srgbClr val="C00000"/>
                </a:solidFill>
                <a:latin typeface="Calibri" panose="020F0502020204030204" pitchFamily="34" charset="0"/>
                <a:ea typeface="Calibri" panose="020F0502020204030204" pitchFamily="34" charset="0"/>
                <a:cs typeface="B Nazanin" panose="00000400000000000000" pitchFamily="2" charset="-78"/>
              </a:rPr>
              <a:t>  </a:t>
            </a:r>
            <a:r>
              <a:rPr lang="fa-IR" sz="2400" b="1" dirty="0">
                <a:solidFill>
                  <a:srgbClr val="C00000"/>
                </a:solidFill>
                <a:effectLst/>
                <a:latin typeface="Times New Roman" panose="02020603050405020304" pitchFamily="18" charset="0"/>
                <a:ea typeface="Times New Roman" panose="02020603050405020304" pitchFamily="18" charset="0"/>
                <a:cs typeface="B Nazanin" panose="00000400000000000000" pitchFamily="2" charset="-78"/>
              </a:rPr>
              <a:t>مثلاً یک عکس 100×100 ممکن است به ۱۰</a:t>
            </a:r>
            <a:r>
              <a:rPr lang="fa-IR" sz="2400" b="1" dirty="0">
                <a:solidFill>
                  <a:srgbClr val="C00000"/>
                </a:solidFill>
                <a:effectLst/>
                <a:latin typeface="Calibri" panose="020F0502020204030204" pitchFamily="34" charset="0"/>
                <a:ea typeface="Times New Roman" panose="02020603050405020304" pitchFamily="18" charset="0"/>
                <a:cs typeface="B Nazanin" panose="00000400000000000000" pitchFamily="2" charset="-78"/>
              </a:rPr>
              <a:t>٬</a:t>
            </a:r>
            <a:r>
              <a:rPr lang="fa-IR" sz="2400" b="1" dirty="0">
                <a:solidFill>
                  <a:srgbClr val="C00000"/>
                </a:solidFill>
                <a:effectLst/>
                <a:latin typeface="Times New Roman" panose="02020603050405020304" pitchFamily="18" charset="0"/>
                <a:ea typeface="Times New Roman" panose="02020603050405020304" pitchFamily="18" charset="0"/>
                <a:cs typeface="B Nazanin" panose="00000400000000000000" pitchFamily="2" charset="-78"/>
              </a:rPr>
              <a:t>۰۰۰ عدد تبدیل شود.</a:t>
            </a:r>
            <a:endParaRPr lang="en-US" sz="2000" b="1" dirty="0">
              <a:solidFill>
                <a:srgbClr val="C00000"/>
              </a:solidFill>
              <a:effectLst/>
              <a:latin typeface="Calibri" panose="020F0502020204030204" pitchFamily="34" charset="0"/>
              <a:ea typeface="Calibri" panose="020F0502020204030204" pitchFamily="34" charset="0"/>
              <a:cs typeface="B Nazanin" panose="00000400000000000000" pitchFamily="2" charset="-78"/>
            </a:endParaRPr>
          </a:p>
          <a:p>
            <a:pPr marL="285750" marR="0" indent="-285750" algn="r" rtl="1">
              <a:lnSpc>
                <a:spcPct val="107000"/>
              </a:lnSpc>
              <a:spcBef>
                <a:spcPts val="0"/>
              </a:spcBef>
              <a:spcAft>
                <a:spcPts val="800"/>
              </a:spcAft>
              <a:buFont typeface="Arial" panose="020B0604020202020204" pitchFamily="34" charset="0"/>
              <a:buChar char="•"/>
            </a:pPr>
            <a:r>
              <a:rPr lang="fa-IR" sz="2400" dirty="0">
                <a:effectLst/>
                <a:latin typeface="Times New Roman" panose="02020603050405020304" pitchFamily="18" charset="0"/>
                <a:ea typeface="Times New Roman" panose="02020603050405020304" pitchFamily="18" charset="0"/>
                <a:cs typeface="B Nazanin" panose="00000400000000000000" pitchFamily="2" charset="-78"/>
              </a:rPr>
              <a:t>۳. مدل ریاضی انتخاب می‌کنیم: </a:t>
            </a:r>
            <a:r>
              <a:rPr lang="fa-IR" sz="2400" b="1" dirty="0">
                <a:effectLst/>
                <a:latin typeface="Times New Roman" panose="02020603050405020304" pitchFamily="18" charset="0"/>
                <a:ea typeface="Times New Roman" panose="02020603050405020304" pitchFamily="18" charset="0"/>
                <a:cs typeface="B Nazanin" panose="00000400000000000000" pitchFamily="2" charset="-78"/>
              </a:rPr>
              <a:t>می‌توانیم مدل شبکه عصبی کانولوشنی (</a:t>
            </a:r>
            <a:r>
              <a:rPr lang="en-US" sz="2400" b="1" dirty="0">
                <a:effectLst/>
                <a:latin typeface="Times New Roman" panose="02020603050405020304" pitchFamily="18" charset="0"/>
                <a:ea typeface="Times New Roman" panose="02020603050405020304" pitchFamily="18" charset="0"/>
                <a:cs typeface="B Nazanin" panose="00000400000000000000" pitchFamily="2" charset="-78"/>
              </a:rPr>
              <a:t>CNN</a:t>
            </a:r>
            <a:r>
              <a:rPr lang="fa-IR" sz="2400" b="1" dirty="0">
                <a:effectLst/>
                <a:latin typeface="Times New Roman" panose="02020603050405020304" pitchFamily="18" charset="0"/>
                <a:ea typeface="Times New Roman" panose="02020603050405020304" pitchFamily="18" charset="0"/>
                <a:cs typeface="B Nazanin" panose="00000400000000000000" pitchFamily="2" charset="-78"/>
              </a:rPr>
              <a:t>) انتخاب کنیم چون در تشخیص تصویر خوب عمل می‌کند.</a:t>
            </a:r>
            <a:r>
              <a:rPr lang="fa-IR" sz="2000" b="1" dirty="0">
                <a:latin typeface="Calibri" panose="020F0502020204030204" pitchFamily="34" charset="0"/>
                <a:ea typeface="Calibri" panose="020F0502020204030204" pitchFamily="34" charset="0"/>
                <a:cs typeface="B Nazanin" panose="00000400000000000000" pitchFamily="2" charset="-78"/>
              </a:rPr>
              <a:t> </a:t>
            </a:r>
            <a:r>
              <a:rPr lang="fa-IR" sz="2400" b="1" dirty="0">
                <a:effectLst/>
                <a:latin typeface="Times New Roman" panose="02020603050405020304" pitchFamily="18" charset="0"/>
                <a:ea typeface="Times New Roman" panose="02020603050405020304" pitchFamily="18" charset="0"/>
                <a:cs typeface="B Nazanin" panose="00000400000000000000" pitchFamily="2" charset="-78"/>
              </a:rPr>
              <a:t>(اگر داده‌ها ساده‌تر بودند، شاید حتی رگرسیون لجستیک کافی بود.)</a:t>
            </a:r>
            <a:endParaRPr lang="en-US" sz="2000" b="1" dirty="0">
              <a:effectLst/>
              <a:latin typeface="Calibri" panose="020F0502020204030204" pitchFamily="34" charset="0"/>
              <a:ea typeface="Calibri" panose="020F0502020204030204" pitchFamily="34" charset="0"/>
              <a:cs typeface="B Nazanin" panose="00000400000000000000" pitchFamily="2" charset="-78"/>
            </a:endParaRPr>
          </a:p>
          <a:p>
            <a:pPr marL="285750" indent="-285750" algn="r" rtl="1">
              <a:lnSpc>
                <a:spcPct val="107000"/>
              </a:lnSpc>
              <a:spcAft>
                <a:spcPts val="800"/>
              </a:spcAft>
              <a:buFont typeface="Arial" panose="020B0604020202020204" pitchFamily="34" charset="0"/>
              <a:buChar char="•"/>
            </a:pPr>
            <a:r>
              <a:rPr lang="fa-IR" sz="2400" dirty="0">
                <a:effectLst/>
                <a:latin typeface="Times New Roman" panose="02020603050405020304" pitchFamily="18" charset="0"/>
                <a:ea typeface="Times New Roman" panose="02020603050405020304" pitchFamily="18" charset="0"/>
                <a:cs typeface="B Nazanin" panose="00000400000000000000" pitchFamily="2" charset="-78"/>
              </a:rPr>
              <a:t>۴. در فرآیند آموزش، پارامترها را تغییر می‌دهیم:</a:t>
            </a:r>
            <a:r>
              <a:rPr lang="fa-IR" sz="2400" b="1" dirty="0">
                <a:effectLst/>
                <a:latin typeface="Times New Roman" panose="02020603050405020304" pitchFamily="18" charset="0"/>
                <a:ea typeface="Times New Roman" panose="02020603050405020304" pitchFamily="18" charset="0"/>
                <a:cs typeface="B Nazanin" panose="00000400000000000000" pitchFamily="2" charset="-78"/>
              </a:rPr>
              <a:t> مدل را با عکس‌های برچسب‌دار (“این گربه است” یا “این گربه نیست”) تغذیه می‌کنیم.</a:t>
            </a:r>
            <a:r>
              <a:rPr lang="fa-IR" sz="2000" b="1" dirty="0">
                <a:latin typeface="Calibri" panose="020F0502020204030204" pitchFamily="34" charset="0"/>
                <a:ea typeface="Calibri" panose="020F0502020204030204" pitchFamily="34" charset="0"/>
                <a:cs typeface="B Nazanin" panose="00000400000000000000" pitchFamily="2" charset="-78"/>
              </a:rPr>
              <a:t> </a:t>
            </a:r>
          </a:p>
          <a:p>
            <a:pPr marL="1200150" lvl="2" indent="-285750" algn="r" rtl="1">
              <a:lnSpc>
                <a:spcPct val="107000"/>
              </a:lnSpc>
              <a:spcAft>
                <a:spcPts val="800"/>
              </a:spcAft>
              <a:buFont typeface="Arial" panose="020B0604020202020204" pitchFamily="34" charset="0"/>
              <a:buChar char="•"/>
            </a:pPr>
            <a:r>
              <a:rPr lang="fa-IR" sz="2400" b="1" dirty="0">
                <a:effectLst/>
                <a:latin typeface="Times New Roman" panose="02020603050405020304" pitchFamily="18" charset="0"/>
                <a:ea typeface="Times New Roman" panose="02020603050405020304" pitchFamily="18" charset="0"/>
                <a:cs typeface="B Nazanin" panose="00000400000000000000" pitchFamily="2" charset="-78"/>
              </a:rPr>
              <a:t>مدل کم‌کم وزن‌ها و پارامترهای شبکه را تنظیم می‌کند تا پیش‌بینی‌ها به واقعیت نزدیک‌تر شوند.</a:t>
            </a:r>
            <a:endParaRPr lang="en-US" sz="2000" b="1" dirty="0">
              <a:effectLst/>
              <a:latin typeface="Calibri" panose="020F0502020204030204" pitchFamily="34" charset="0"/>
              <a:ea typeface="Calibri" panose="020F0502020204030204" pitchFamily="34" charset="0"/>
              <a:cs typeface="B Nazanin" panose="00000400000000000000" pitchFamily="2" charset="-78"/>
            </a:endParaRPr>
          </a:p>
          <a:p>
            <a:pPr marL="285750" indent="-285750" algn="r" rtl="1">
              <a:lnSpc>
                <a:spcPct val="107000"/>
              </a:lnSpc>
              <a:spcAft>
                <a:spcPts val="800"/>
              </a:spcAft>
              <a:buFont typeface="Arial" panose="020B0604020202020204" pitchFamily="34" charset="0"/>
              <a:buChar char="•"/>
            </a:pPr>
            <a:r>
              <a:rPr lang="fa-IR" sz="2400" dirty="0">
                <a:effectLst/>
                <a:latin typeface="Times New Roman" panose="02020603050405020304" pitchFamily="18" charset="0"/>
                <a:ea typeface="Times New Roman" panose="02020603050405020304" pitchFamily="18" charset="0"/>
                <a:cs typeface="B Nazanin" panose="00000400000000000000" pitchFamily="2" charset="-78"/>
              </a:rPr>
              <a:t>۵. در استنتاج، مدل را روی داده جدید اعمال می‌کنیم: </a:t>
            </a:r>
            <a:r>
              <a:rPr lang="fa-IR" sz="2400" b="1" dirty="0">
                <a:effectLst/>
                <a:latin typeface="Times New Roman" panose="02020603050405020304" pitchFamily="18" charset="0"/>
                <a:ea typeface="Times New Roman" panose="02020603050405020304" pitchFamily="18" charset="0"/>
                <a:cs typeface="B Nazanin" panose="00000400000000000000" pitchFamily="2" charset="-78"/>
              </a:rPr>
              <a:t>عکسی که مدل تا حالا ندیده را به آن می‌دهیم؛ مدل بر اساس آنچه یاد گرفته می‌گوید: «بله، این یک گربه است» یا «خیر، این گربه نیست».</a:t>
            </a:r>
            <a:endParaRPr lang="en-US" sz="2000" b="1" dirty="0">
              <a:effectLst/>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10883348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Retrospec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284</TotalTime>
  <Words>5614</Words>
  <Application>Microsoft Office PowerPoint</Application>
  <PresentationFormat>Widescreen</PresentationFormat>
  <Paragraphs>471</Paragraphs>
  <Slides>42</Slides>
  <Notes>34</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Arial</vt:lpstr>
      <vt:lpstr>B Nazanin</vt:lpstr>
      <vt:lpstr>Calibri</vt:lpstr>
      <vt:lpstr>Calibri Light</vt:lpstr>
      <vt:lpstr>Cambria Math</vt:lpstr>
      <vt:lpstr>Courier New</vt:lpstr>
      <vt:lpstr>Symbol</vt:lpstr>
      <vt:lpstr>Times New Roman</vt:lpstr>
      <vt:lpstr>Wingdings</vt:lpstr>
      <vt:lpstr>Retrospect</vt:lpstr>
      <vt:lpstr>معرفی هوش مصنوعی</vt:lpstr>
      <vt:lpstr>هوشمند بودن برای انسان‌ها به چه معناست</vt:lpstr>
      <vt:lpstr>تعریف  AI</vt:lpstr>
      <vt:lpstr>تاریخچه</vt:lpstr>
      <vt:lpstr>یادگیری ماشین چیست؟</vt:lpstr>
      <vt:lpstr>یادگیری ماشین چیست؟</vt:lpstr>
      <vt:lpstr>تفاوت ML و AI</vt:lpstr>
      <vt:lpstr>یادگیری ماشین چگونه کار می‌کند</vt:lpstr>
      <vt:lpstr>یادگیری ماشین چگونه کار می‌کند</vt:lpstr>
      <vt:lpstr>یادگیری ماشین چگونه کار می‌کند؟</vt:lpstr>
      <vt:lpstr>یادگیری ماشین چگونه کار می‌کند؟</vt:lpstr>
      <vt:lpstr>PowerPoint Presentation</vt:lpstr>
      <vt:lpstr>PowerPoint Presentation</vt:lpstr>
      <vt:lpstr>پارامترهای مدل یادگیری ماشین و بهینه‌سازی</vt:lpstr>
      <vt:lpstr>انواع روشهای یادگیری ماشین</vt:lpstr>
      <vt:lpstr>انواع یادگیری ماشین</vt:lpstr>
      <vt:lpstr>انواع یادگیری ماشین</vt:lpstr>
      <vt:lpstr>یادگیری نظارت‌شده</vt:lpstr>
      <vt:lpstr>یادگیری بدون نظارت</vt:lpstr>
      <vt:lpstr>یادگیری تقویتی</vt:lpstr>
      <vt:lpstr>یادگیری عمیق</vt:lpstr>
      <vt:lpstr>شبکه عصبی: یک مجموعه ای از عملیات ها که میتوانند هر عملیاتی را پیشبینی کنند. </vt:lpstr>
      <vt:lpstr>شبکه عصبی</vt:lpstr>
      <vt:lpstr>یادگیری عمیق</vt:lpstr>
      <vt:lpstr>یادگیری تقویتی</vt:lpstr>
      <vt:lpstr>یادگیری تقویتی</vt:lpstr>
      <vt:lpstr>شبکه‌های عصبی کانولوشنی (CNNs)</vt:lpstr>
      <vt:lpstr>شبکه‌های عصبی کانولوشنی (CNNs)</vt:lpstr>
      <vt:lpstr>شبکه‌های عصبی بازگشتی (RNNs)</vt:lpstr>
      <vt:lpstr>شبکه‌های عصبی بازگشتی (RNNs)</vt:lpstr>
      <vt:lpstr>مدل‌های ترانسفورمر</vt:lpstr>
      <vt:lpstr>چرخه حیات ML (MLOps)</vt:lpstr>
      <vt:lpstr> ابزارها و کتابخانه‌ها</vt:lpstr>
      <vt:lpstr>بخش دو: ابزارهای هوش مصنوعی</vt:lpstr>
      <vt:lpstr>بخش دو: ابزارهای هوش مصنوعی</vt:lpstr>
      <vt:lpstr>ابزارهای هوش مصنوعی عصر:https://notebooklm.google.com/</vt:lpstr>
      <vt:lpstr>ابزارهای هوش مصنوعی عصر:https://notebooklm.google.com/</vt:lpstr>
      <vt:lpstr>ابزارهای هوش مصنوعی عصر:https://notebooklm.google.com/</vt:lpstr>
      <vt:lpstr>ابزارهای هوش مصنوعی عصر:https://notebooklm.google.com/</vt:lpstr>
      <vt:lpstr>ابزارهای هوش مصنوعی عصر:https://notebooklm.google.com/</vt:lpstr>
      <vt:lpstr>ابزارهای هوش مصنوعی عصر:https://notebooklm.google.com/</vt:lpstr>
      <vt:lpstr>ابزارهای هوش مصنوعی عصر:https://notebooklm.google.com/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dc:title>
  <dc:creator>Ahmad</dc:creator>
  <cp:lastModifiedBy>Ahmad</cp:lastModifiedBy>
  <cp:revision>32</cp:revision>
  <dcterms:created xsi:type="dcterms:W3CDTF">2025-08-27T18:01:36Z</dcterms:created>
  <dcterms:modified xsi:type="dcterms:W3CDTF">2025-08-28T09:39:54Z</dcterms:modified>
</cp:coreProperties>
</file>